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3513" r:id="rId5"/>
    <p:sldId id="260" r:id="rId6"/>
    <p:sldId id="261" r:id="rId7"/>
    <p:sldId id="278" r:id="rId8"/>
    <p:sldId id="27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514" r:id="rId25"/>
    <p:sldId id="3515" r:id="rId26"/>
    <p:sldId id="3516" r:id="rId27"/>
  </p:sldIdLst>
  <p:sldSz cx="12192000" cy="6858000"/>
  <p:notesSz cx="7315200" cy="96012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elvetica Neue" panose="02000503000000020004" pitchFamily="2" charset="0"/>
      <p:regular r:id="rId33"/>
      <p:bold r:id="rId33"/>
      <p:italic r:id="rId33"/>
      <p:boldItalic r:id="rId33"/>
    </p:embeddedFont>
    <p:embeddedFont>
      <p:font typeface="Lato Light" panose="020F0302020204030204" pitchFamily="34" charset="0"/>
      <p:regular r:id="rId34"/>
      <p:italic r:id="rId35"/>
    </p:embeddedFont>
    <p:embeddedFont>
      <p:font typeface="Merriweather Sans" pitchFamily="2" charset="77"/>
      <p:regular r:id="rId36"/>
      <p:bold r:id="rId37"/>
      <p:italic r:id="rId38"/>
      <p:boldItalic r:id="rId39"/>
    </p:embeddedFont>
    <p:embeddedFont>
      <p:font typeface="Microsoft YaHei" panose="020B0503020204020204" pitchFamily="34" charset="-122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UYhqRZlcX1T3fkCy+xWnsLx8z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3"/>
    <a:srgbClr val="BC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6D2214-DE2F-4948-AA15-3EF755ED004F}">
  <a:tblStyle styleId="{A76D2214-DE2F-4948-AA15-3EF755ED00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23723B-F651-42D8-BCAE-39AE17AB6803}" styleName="Table_1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4"/>
    <p:restoredTop sz="79761" autoAdjust="0"/>
  </p:normalViewPr>
  <p:slideViewPr>
    <p:cSldViewPr snapToGrid="0" showGuides="1">
      <p:cViewPr varScale="1">
        <p:scale>
          <a:sx n="139" d="100"/>
          <a:sy n="139" d="100"/>
        </p:scale>
        <p:origin x="20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NULL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Good afternoon this is Ian from team 19, our capstone project is to use lidar point cloud data to do crowd counting</a:t>
            </a:r>
            <a:endParaRPr dirty="0"/>
          </a:p>
        </p:txBody>
      </p:sp>
      <p:sp>
        <p:nvSpPr>
          <p:cNvPr id="177" name="Google Shape;177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414c3c25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d414c3c259_0_73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All image based, lack of a </a:t>
            </a:r>
            <a:r>
              <a:rPr lang="en-SG" dirty="0" err="1"/>
              <a:t>pointcloud</a:t>
            </a:r>
            <a:r>
              <a:rPr lang="en-SG" dirty="0"/>
              <a:t> based dataset for pedestrian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/>
              <a:t>[1]Jaeseok Choi, Yeji Song and Nojun Kwak.Part-Aware Data Augmentation for 3D Object Detection in Point Cloud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SG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Consideration: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Placement of Pedestrian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Camera &amp; Velodyn Coordinate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Angle Ry &amp; Alpha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Collision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Occlusion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10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/>
              <a:t>[46] Yan Yan, Yuxing Mao, and Bo Li. SECOND: Sparsely embedded convolutional detection. </a:t>
            </a:r>
            <a:r>
              <a:rPr lang="en-SG" sz="1300" i="1"/>
              <a:t>Sensors</a:t>
            </a:r>
            <a:r>
              <a:rPr lang="en-SG" sz="1300"/>
              <a:t>, 2018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p1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[46] Yan </a:t>
            </a:r>
            <a:r>
              <a:rPr lang="en-SG" sz="1300" dirty="0" err="1"/>
              <a:t>Yan</a:t>
            </a:r>
            <a:r>
              <a:rPr lang="en-SG" sz="1300" dirty="0"/>
              <a:t>, </a:t>
            </a:r>
            <a:r>
              <a:rPr lang="en-SG" sz="1300" dirty="0" err="1"/>
              <a:t>Yuxing</a:t>
            </a:r>
            <a:r>
              <a:rPr lang="en-SG" sz="1300" dirty="0"/>
              <a:t> Mao, and Bo Li. SECOND: Sparsely embedded convolutional detection. </a:t>
            </a:r>
            <a:r>
              <a:rPr lang="en-SG" sz="1300" i="1" dirty="0"/>
              <a:t>Sensors</a:t>
            </a:r>
            <a:r>
              <a:rPr lang="en-SG" sz="1300" dirty="0"/>
              <a:t>, 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Success doing this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  very dense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  On the road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 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p1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/>
              <a:t>[46] Yan Yan, Yuxing Mao, and Bo Li. SECOND: Sparsely embedded convolutional detection. </a:t>
            </a:r>
            <a:r>
              <a:rPr lang="en-SG" sz="1300" i="1"/>
              <a:t>Sensors</a:t>
            </a:r>
            <a:r>
              <a:rPr lang="en-SG" sz="1300"/>
              <a:t>, 2018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p13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/>
              <a:t>[46] Yan Yan, Yuxing Mao, and Bo Li. SECOND: Sparsely embedded convolutional detection. </a:t>
            </a:r>
            <a:r>
              <a:rPr lang="en-SG" sz="1300" i="1"/>
              <a:t>Sensors</a:t>
            </a:r>
            <a:r>
              <a:rPr lang="en-SG" sz="1300"/>
              <a:t>, 2018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418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5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unstructured because they have no information about the sensor structure, etc. It's really just a set of unorganized points (at least explicitly).</a:t>
            </a:r>
            <a:endParaRPr dirty="0"/>
          </a:p>
        </p:txBody>
      </p:sp>
      <p:sp>
        <p:nvSpPr>
          <p:cNvPr id="627" name="Google Shape;6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7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0" name="Google Shape;6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8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9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414c3c259_0_0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d414c3c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We have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Meeting with sponsor team, mentor to gather requirement and feedback progress and get advice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Stage 1 Dataset generation is 60%, target to finish by may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Stage 2 doing literature review, next step need to design and implement our own </a:t>
            </a:r>
            <a:r>
              <a:rPr lang="en-SG" dirty="0" err="1"/>
              <a:t>pipline</a:t>
            </a:r>
            <a:r>
              <a:rPr lang="en-SG" dirty="0"/>
              <a:t> and target to finish by Sep.</a:t>
            </a:r>
            <a:endParaRPr dirty="0"/>
          </a:p>
        </p:txBody>
      </p:sp>
      <p:sp>
        <p:nvSpPr>
          <p:cNvPr id="681" name="Google Shape;6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5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3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Our sponsor company is sensetime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AI unicorn specialized in CV field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Start from a multimedia lab in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Chinese 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University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of 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Hong Kong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(CUHK)</a:t>
            </a:r>
            <a:r>
              <a:rPr lang="en-SG" dirty="0"/>
              <a:t> and grow to a multinational organization today.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Well received by international investor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Valued at over 12 billion USD makes it the most valuable AI unicorn in the world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Apply computer vision and VA in different scenario</a:t>
            </a:r>
          </a:p>
          <a:p>
            <a:r>
              <a:rPr lang="en-SG" dirty="0"/>
              <a:t>Smart city</a:t>
            </a:r>
          </a:p>
          <a:p>
            <a:r>
              <a:rPr lang="en-SG" dirty="0"/>
              <a:t>	surveillance </a:t>
            </a:r>
          </a:p>
          <a:p>
            <a:r>
              <a:rPr lang="en-SG" dirty="0"/>
              <a:t>	crowd</a:t>
            </a:r>
          </a:p>
          <a:p>
            <a:r>
              <a:rPr lang="en-SG" dirty="0"/>
              <a:t>BI</a:t>
            </a:r>
          </a:p>
          <a:p>
            <a:r>
              <a:rPr lang="en-SG" dirty="0"/>
              <a:t>	airport</a:t>
            </a:r>
          </a:p>
          <a:p>
            <a:r>
              <a:rPr lang="en-SG" dirty="0"/>
              <a:t>	tourism</a:t>
            </a:r>
          </a:p>
          <a:p>
            <a:r>
              <a:rPr lang="en-SG" dirty="0"/>
              <a:t>	office building</a:t>
            </a:r>
          </a:p>
          <a:p>
            <a:endParaRPr lang="en-SG" dirty="0"/>
          </a:p>
          <a:p>
            <a:r>
              <a:rPr lang="en-SG" dirty="0"/>
              <a:t>from rich projects with different industry R&amp;D fount that dense scenario is becoming increasingly important</a:t>
            </a:r>
          </a:p>
          <a:p>
            <a:endParaRPr lang="en-SG" dirty="0"/>
          </a:p>
          <a:p>
            <a:r>
              <a:rPr lang="en-SG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7627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1460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en-US" sz="1200" dirty="0" err="1"/>
              <a:t>Businees</a:t>
            </a:r>
            <a:r>
              <a:rPr lang="en-US" sz="1200" dirty="0"/>
              <a:t> Task is to 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Knowing No of people in a venue under </a:t>
            </a:r>
            <a:r>
              <a:rPr lang="en-US" sz="1200" b="0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dense scenario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showing increasing demand</a:t>
            </a:r>
            <a:endParaRPr lang="en-U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-US" sz="1200" dirty="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200" dirty="0"/>
              <a:t>Direct 3D info </a:t>
            </a:r>
            <a:r>
              <a:rPr lang="en-US" sz="1200" dirty="0" err="1"/>
              <a:t>xyz</a:t>
            </a:r>
            <a:endParaRPr lang="en-US" sz="1200" dirty="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200" dirty="0"/>
              <a:t>Occlusion ,easier to do multiple sensor fusion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200" dirty="0"/>
              <a:t>LiDAR is not sensitive to the variations of lighting conditions and can work under day and night, even with glare and shadows.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714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185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8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Kitti</a:t>
            </a:r>
            <a:r>
              <a:rPr lang="en-SG" dirty="0"/>
              <a:t> is the pioneer in 2012 and very well received by the industry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SG" dirty="0"/>
              <a:t>Recently hot many labs are doing this, Waymo champion by google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SG" dirty="0"/>
              <a:t>But formatting are quite different from different source. So we use the pioneer </a:t>
            </a:r>
            <a:r>
              <a:rPr lang="en-SG" dirty="0" err="1"/>
              <a:t>kiti</a:t>
            </a:r>
            <a:r>
              <a:rPr lang="en-SG" dirty="0"/>
              <a:t> and semantic </a:t>
            </a:r>
            <a:r>
              <a:rPr lang="en-SG" dirty="0" err="1"/>
              <a:t>kitti</a:t>
            </a:r>
            <a:r>
              <a:rPr lang="en-SG" dirty="0"/>
              <a:t>. Semantic </a:t>
            </a:r>
            <a:r>
              <a:rPr lang="en-SG" dirty="0" err="1"/>
              <a:t>kitti</a:t>
            </a:r>
            <a:r>
              <a:rPr lang="en-SG" dirty="0"/>
              <a:t> provide a rich info on semantic segmentation, so you know every point in a frame , what is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正文页-02">
  <p:cSld name="1_样式一：正文页-0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3"/>
          <p:cNvSpPr txBox="1">
            <a:spLocks noGrp="1"/>
          </p:cNvSpPr>
          <p:nvPr>
            <p:ph type="body" idx="1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2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正文页-03">
  <p:cSld name="1_样式一：正文页-0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封面页-01">
  <p:cSld name="1_样式二：封面页-0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body" idx="1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 sz="36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2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封面页-02">
  <p:cSld name="1_样式二：封面页-0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6"/>
          <p:cNvSpPr txBox="1">
            <a:spLocks noGrp="1"/>
          </p:cNvSpPr>
          <p:nvPr>
            <p:ph type="body" idx="1"/>
          </p:nvPr>
        </p:nvSpPr>
        <p:spPr>
          <a:xfrm>
            <a:off x="561241" y="5456238"/>
            <a:ext cx="8811359" cy="90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6"/>
          <p:cNvSpPr>
            <a:spLocks noGrp="1"/>
          </p:cNvSpPr>
          <p:nvPr>
            <p:ph type="pic" idx="2"/>
          </p:nvPr>
        </p:nvSpPr>
        <p:spPr>
          <a:xfrm>
            <a:off x="-45513" y="-27000"/>
            <a:ext cx="12283027" cy="494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目录页">
  <p:cSld name="1_样式二：目录页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4" y="-16933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7"/>
          <p:cNvSpPr txBox="1">
            <a:spLocks noGrp="1"/>
          </p:cNvSpPr>
          <p:nvPr>
            <p:ph type="body" idx="1"/>
          </p:nvPr>
        </p:nvSpPr>
        <p:spPr>
          <a:xfrm>
            <a:off x="334905" y="3429000"/>
            <a:ext cx="3246495" cy="276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5" name="Google Shape;11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1082" y="-16934"/>
            <a:ext cx="8236799" cy="69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7"/>
          <p:cNvSpPr txBox="1">
            <a:spLocks noGrp="1"/>
          </p:cNvSpPr>
          <p:nvPr>
            <p:ph type="body" idx="2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3175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正文页-01">
  <p:cSld name="1_样式二：正文页-0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>
            <a:spLocks noGrp="1"/>
          </p:cNvSpPr>
          <p:nvPr>
            <p:ph type="pic" idx="2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1"/>
          </p:nvPr>
        </p:nvSpPr>
        <p:spPr>
          <a:xfrm>
            <a:off x="267942" y="214714"/>
            <a:ext cx="7623175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3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正文页-03">
  <p:cSld name="1_样式二：正文页-0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39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封面页-01">
  <p:cSld name="1_样式三：封面页-0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0"/>
          <p:cNvSpPr txBox="1">
            <a:spLocks noGrp="1"/>
          </p:cNvSpPr>
          <p:nvPr>
            <p:ph type="body" idx="1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 sz="36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0"/>
          <p:cNvSpPr txBox="1">
            <a:spLocks noGrp="1"/>
          </p:cNvSpPr>
          <p:nvPr>
            <p:ph type="body" idx="2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封面页-02">
  <p:cSld name="1_样式三：封面页-0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1"/>
          <p:cNvSpPr txBox="1">
            <a:spLocks noGrp="1"/>
          </p:cNvSpPr>
          <p:nvPr>
            <p:ph type="body" idx="1"/>
          </p:nvPr>
        </p:nvSpPr>
        <p:spPr>
          <a:xfrm>
            <a:off x="561241" y="5456238"/>
            <a:ext cx="8811359" cy="90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1"/>
          <p:cNvSpPr>
            <a:spLocks noGrp="1"/>
          </p:cNvSpPr>
          <p:nvPr>
            <p:ph type="pic" idx="2"/>
          </p:nvPr>
        </p:nvSpPr>
        <p:spPr>
          <a:xfrm>
            <a:off x="-45513" y="-27000"/>
            <a:ext cx="12283027" cy="494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38" name="Google Shape;13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目录页">
  <p:cSld name="1_样式三：目录页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2"/>
          <p:cNvSpPr txBox="1">
            <a:spLocks noGrp="1"/>
          </p:cNvSpPr>
          <p:nvPr>
            <p:ph type="body" idx="1"/>
          </p:nvPr>
        </p:nvSpPr>
        <p:spPr>
          <a:xfrm>
            <a:off x="334905" y="3429000"/>
            <a:ext cx="3246495" cy="276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3" name="Google Shape;14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1083" y="-27000"/>
            <a:ext cx="8236800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2"/>
          <p:cNvSpPr txBox="1">
            <a:spLocks noGrp="1"/>
          </p:cNvSpPr>
          <p:nvPr>
            <p:ph type="body" idx="2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3175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42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章节页">
  <p:cSld name="1_样式二：章节页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334905" y="3327214"/>
            <a:ext cx="897547" cy="66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>
            <a:spLocks noGrp="1"/>
          </p:cNvSpPr>
          <p:nvPr>
            <p:ph type="pic" idx="3"/>
          </p:nvPr>
        </p:nvSpPr>
        <p:spPr>
          <a:xfrm>
            <a:off x="4018721" y="-27012"/>
            <a:ext cx="8218793" cy="6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章节页">
  <p:cSld name="1_样式三：章节页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43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51" name="Google Shape;151;p43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3"/>
          <p:cNvSpPr txBox="1">
            <a:spLocks noGrp="1"/>
          </p:cNvSpPr>
          <p:nvPr>
            <p:ph type="body" idx="2"/>
          </p:nvPr>
        </p:nvSpPr>
        <p:spPr>
          <a:xfrm>
            <a:off x="334905" y="3327214"/>
            <a:ext cx="897547" cy="66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3"/>
          <p:cNvSpPr>
            <a:spLocks noGrp="1"/>
          </p:cNvSpPr>
          <p:nvPr>
            <p:ph type="pic" idx="3"/>
          </p:nvPr>
        </p:nvSpPr>
        <p:spPr>
          <a:xfrm>
            <a:off x="4018721" y="-27000"/>
            <a:ext cx="8218793" cy="6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正文页-01">
  <p:cSld name="1_样式三：正文页-0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4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58" name="Google Shape;158;p44"/>
          <p:cNvSpPr>
            <a:spLocks noGrp="1"/>
          </p:cNvSpPr>
          <p:nvPr>
            <p:ph type="pic" idx="2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59" name="Google Shape;159;p44"/>
          <p:cNvSpPr txBox="1">
            <a:spLocks noGrp="1"/>
          </p:cNvSpPr>
          <p:nvPr>
            <p:ph type="body" idx="1"/>
          </p:nvPr>
        </p:nvSpPr>
        <p:spPr>
          <a:xfrm>
            <a:off x="267942" y="214714"/>
            <a:ext cx="7623175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D7D7D"/>
              </a:buClr>
              <a:buSzPts val="2400"/>
              <a:buFont typeface="Microsoft YaHei"/>
              <a:buNone/>
              <a:defRPr sz="2400" b="1">
                <a:solidFill>
                  <a:srgbClr val="7D7D7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4"/>
          <p:cNvSpPr txBox="1">
            <a:spLocks noGrp="1"/>
          </p:cNvSpPr>
          <p:nvPr>
            <p:ph type="body" idx="3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正文页-02">
  <p:cSld name="1_样式三：正文页-0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65" name="Google Shape;165;p45"/>
          <p:cNvSpPr txBox="1">
            <a:spLocks noGrp="1"/>
          </p:cNvSpPr>
          <p:nvPr>
            <p:ph type="body" idx="1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None/>
              <a:def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None/>
              <a:def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45"/>
          <p:cNvSpPr txBox="1">
            <a:spLocks noGrp="1"/>
          </p:cNvSpPr>
          <p:nvPr>
            <p:ph type="body" idx="2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正文页-03">
  <p:cSld name="1_样式三：正文页-03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69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7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样式二：正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2BCA70B-A9CD-244A-BA60-3CBE86BC1A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7" name="内容占位符 15">
            <a:extLst>
              <a:ext uri="{FF2B5EF4-FFF2-40B4-BE49-F238E27FC236}">
                <a16:creationId xmlns:a16="http://schemas.microsoft.com/office/drawing/2014/main" id="{FC633814-05A3-374B-BB73-2B1E4F0E9A2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6A24FA2-E2CD-1F4D-9375-3FAFCD5AFB9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5C67F1-5525-EE4A-A362-B103F17EA6B4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2021/9/12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9ACC84-86E7-E345-9062-D7A00F6AC9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026" name="Picture 2" descr="Institute of Systems Science, NUS">
            <a:extLst>
              <a:ext uri="{FF2B5EF4-FFF2-40B4-BE49-F238E27FC236}">
                <a16:creationId xmlns:a16="http://schemas.microsoft.com/office/drawing/2014/main" id="{838994A7-D07B-4435-8E2B-D14641C9AD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86" y="200065"/>
            <a:ext cx="961284" cy="43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University Of Singapore (NUS) – Logos Download">
            <a:extLst>
              <a:ext uri="{FF2B5EF4-FFF2-40B4-BE49-F238E27FC236}">
                <a16:creationId xmlns:a16="http://schemas.microsoft.com/office/drawing/2014/main" id="{EAC559B9-3822-46AB-A36F-A071FD7947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82" y="309983"/>
            <a:ext cx="938618" cy="43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614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样式一：正文页-02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body" idx="1"/>
          </p:nvPr>
        </p:nvSpPr>
        <p:spPr>
          <a:xfrm>
            <a:off x="909568" y="1789044"/>
            <a:ext cx="10372864" cy="440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正文页-02">
  <p:cSld name="1_样式二：正文页-0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7"/>
          <p:cNvSpPr txBox="1">
            <a:spLocks noGrp="1"/>
          </p:cNvSpPr>
          <p:nvPr>
            <p:ph type="body" idx="1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2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55" name="Google Shape;55;p27" descr="Institute of Systems Science, N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2986" y="200065"/>
            <a:ext cx="961284" cy="43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7" descr="National University Of Singapore (NUS) – Logos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5582" y="309983"/>
            <a:ext cx="938618" cy="43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封面页-01">
  <p:cSld name="1_样式一：封面页-0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8"/>
          <p:cNvSpPr txBox="1">
            <a:spLocks noGrp="1"/>
          </p:cNvSpPr>
          <p:nvPr>
            <p:ph type="body" idx="1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 sz="36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2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封面页-02">
  <p:cSld name="1_样式一：封面页-0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9"/>
          <p:cNvSpPr txBox="1">
            <a:spLocks noGrp="1"/>
          </p:cNvSpPr>
          <p:nvPr>
            <p:ph type="body" idx="1"/>
          </p:nvPr>
        </p:nvSpPr>
        <p:spPr>
          <a:xfrm>
            <a:off x="561241" y="5456238"/>
            <a:ext cx="8811359" cy="90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>
            <a:spLocks noGrp="1"/>
          </p:cNvSpPr>
          <p:nvPr>
            <p:ph type="pic" idx="2"/>
          </p:nvPr>
        </p:nvSpPr>
        <p:spPr>
          <a:xfrm>
            <a:off x="-45513" y="-27000"/>
            <a:ext cx="12283027" cy="494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目录页">
  <p:cSld name="1_样式一：目录页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4" y="-17926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>
            <a:off x="334905" y="3801533"/>
            <a:ext cx="3246495" cy="239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2826" y="-17062"/>
            <a:ext cx="8236799" cy="69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0"/>
          <p:cNvSpPr txBox="1">
            <a:spLocks noGrp="1"/>
          </p:cNvSpPr>
          <p:nvPr>
            <p:ph type="body" idx="2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3175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章节页">
  <p:cSld name="1_样式一：章节页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1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body" idx="2"/>
          </p:nvPr>
        </p:nvSpPr>
        <p:spPr>
          <a:xfrm>
            <a:off x="334905" y="3327214"/>
            <a:ext cx="897547" cy="66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>
            <a:spLocks noGrp="1"/>
          </p:cNvSpPr>
          <p:nvPr>
            <p:ph type="pic" idx="3"/>
          </p:nvPr>
        </p:nvSpPr>
        <p:spPr>
          <a:xfrm>
            <a:off x="4018721" y="-27012"/>
            <a:ext cx="8218793" cy="6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正文页-01">
  <p:cSld name="1_样式一：正文页-0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2"/>
          <p:cNvSpPr>
            <a:spLocks noGrp="1"/>
          </p:cNvSpPr>
          <p:nvPr>
            <p:ph type="pic" idx="2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1"/>
          </p:nvPr>
        </p:nvSpPr>
        <p:spPr>
          <a:xfrm>
            <a:off x="267942" y="214714"/>
            <a:ext cx="7623175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3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3" descr="图片 7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-45514" y="-27000"/>
            <a:ext cx="12283029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909568" y="1789044"/>
            <a:ext cx="10372864" cy="440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69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" name="Google Shape;10;p23"/>
          <p:cNvGrpSpPr/>
          <p:nvPr/>
        </p:nvGrpSpPr>
        <p:grpSpPr>
          <a:xfrm>
            <a:off x="-2199910" y="-33262"/>
            <a:ext cx="1939232" cy="2960924"/>
            <a:chOff x="-2199910" y="-33262"/>
            <a:chExt cx="1939232" cy="2960924"/>
          </a:xfrm>
        </p:grpSpPr>
        <p:sp>
          <p:nvSpPr>
            <p:cNvPr id="11" name="Google Shape;11;p23"/>
            <p:cNvSpPr/>
            <p:nvPr/>
          </p:nvSpPr>
          <p:spPr>
            <a:xfrm>
              <a:off x="-2199910" y="-33262"/>
              <a:ext cx="1939232" cy="29609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3"/>
            <p:cNvSpPr txBox="1"/>
            <p:nvPr/>
          </p:nvSpPr>
          <p:spPr>
            <a:xfrm>
              <a:off x="-2084825" y="70977"/>
              <a:ext cx="501097" cy="253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Microsoft YaHei"/>
                <a:buNone/>
              </a:pPr>
              <a:r>
                <a:rPr lang="en-SG" sz="1050" b="0" i="0" u="none" strike="noStrike" cap="none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Colors</a:t>
              </a:r>
              <a:endParaRPr sz="105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" name="Google Shape;13;p23"/>
            <p:cNvSpPr/>
            <p:nvPr/>
          </p:nvSpPr>
          <p:spPr>
            <a:xfrm>
              <a:off x="-2069587" y="376772"/>
              <a:ext cx="407026" cy="411429"/>
            </a:xfrm>
            <a:prstGeom prst="rect">
              <a:avLst/>
            </a:prstGeom>
            <a:solidFill>
              <a:srgbClr val="DB323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3"/>
            <p:cNvSpPr/>
            <p:nvPr/>
          </p:nvSpPr>
          <p:spPr>
            <a:xfrm>
              <a:off x="-2071789" y="860723"/>
              <a:ext cx="411429" cy="411429"/>
            </a:xfrm>
            <a:prstGeom prst="rect">
              <a:avLst/>
            </a:prstGeom>
            <a:solidFill>
              <a:srgbClr val="F9C62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3"/>
            <p:cNvSpPr/>
            <p:nvPr/>
          </p:nvSpPr>
          <p:spPr>
            <a:xfrm>
              <a:off x="-2069587" y="1343492"/>
              <a:ext cx="407026" cy="411429"/>
            </a:xfrm>
            <a:prstGeom prst="rect">
              <a:avLst/>
            </a:prstGeom>
            <a:solidFill>
              <a:srgbClr val="586A8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3"/>
            <p:cNvSpPr/>
            <p:nvPr/>
          </p:nvSpPr>
          <p:spPr>
            <a:xfrm>
              <a:off x="-2069587" y="1829375"/>
              <a:ext cx="407026" cy="411429"/>
            </a:xfrm>
            <a:prstGeom prst="rect">
              <a:avLst/>
            </a:prstGeom>
            <a:solidFill>
              <a:srgbClr val="34374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3"/>
            <p:cNvSpPr/>
            <p:nvPr/>
          </p:nvSpPr>
          <p:spPr>
            <a:xfrm>
              <a:off x="-2069587" y="2311787"/>
              <a:ext cx="407026" cy="411429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3"/>
            <p:cNvSpPr/>
            <p:nvPr/>
          </p:nvSpPr>
          <p:spPr>
            <a:xfrm>
              <a:off x="-1662561" y="376772"/>
              <a:ext cx="407026" cy="411429"/>
            </a:xfrm>
            <a:prstGeom prst="rect">
              <a:avLst/>
            </a:prstGeom>
            <a:solidFill>
              <a:srgbClr val="DB3237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3"/>
            <p:cNvSpPr/>
            <p:nvPr/>
          </p:nvSpPr>
          <p:spPr>
            <a:xfrm>
              <a:off x="-1255535" y="376772"/>
              <a:ext cx="407026" cy="411429"/>
            </a:xfrm>
            <a:prstGeom prst="rect">
              <a:avLst/>
            </a:prstGeom>
            <a:solidFill>
              <a:srgbClr val="DB3237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3"/>
            <p:cNvSpPr/>
            <p:nvPr/>
          </p:nvSpPr>
          <p:spPr>
            <a:xfrm>
              <a:off x="-848509" y="376772"/>
              <a:ext cx="407026" cy="411429"/>
            </a:xfrm>
            <a:prstGeom prst="rect">
              <a:avLst/>
            </a:prstGeom>
            <a:solidFill>
              <a:srgbClr val="DB3237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3"/>
            <p:cNvSpPr/>
            <p:nvPr/>
          </p:nvSpPr>
          <p:spPr>
            <a:xfrm>
              <a:off x="-1662561" y="860723"/>
              <a:ext cx="411429" cy="411429"/>
            </a:xfrm>
            <a:prstGeom prst="rect">
              <a:avLst/>
            </a:prstGeom>
            <a:solidFill>
              <a:srgbClr val="F9C622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3"/>
            <p:cNvSpPr/>
            <p:nvPr/>
          </p:nvSpPr>
          <p:spPr>
            <a:xfrm>
              <a:off x="-1253333" y="860723"/>
              <a:ext cx="411429" cy="411429"/>
            </a:xfrm>
            <a:prstGeom prst="rect">
              <a:avLst/>
            </a:prstGeom>
            <a:solidFill>
              <a:srgbClr val="F9C62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3"/>
            <p:cNvSpPr/>
            <p:nvPr/>
          </p:nvSpPr>
          <p:spPr>
            <a:xfrm>
              <a:off x="-848509" y="860723"/>
              <a:ext cx="411429" cy="411429"/>
            </a:xfrm>
            <a:prstGeom prst="rect">
              <a:avLst/>
            </a:prstGeom>
            <a:solidFill>
              <a:srgbClr val="F9C622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3"/>
            <p:cNvSpPr/>
            <p:nvPr/>
          </p:nvSpPr>
          <p:spPr>
            <a:xfrm>
              <a:off x="-1660150" y="1343492"/>
              <a:ext cx="407026" cy="411429"/>
            </a:xfrm>
            <a:prstGeom prst="rect">
              <a:avLst/>
            </a:prstGeom>
            <a:solidFill>
              <a:srgbClr val="586A87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3"/>
            <p:cNvSpPr/>
            <p:nvPr/>
          </p:nvSpPr>
          <p:spPr>
            <a:xfrm>
              <a:off x="-1255851" y="1343492"/>
              <a:ext cx="407026" cy="411429"/>
            </a:xfrm>
            <a:prstGeom prst="rect">
              <a:avLst/>
            </a:prstGeom>
            <a:solidFill>
              <a:srgbClr val="586A87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3"/>
            <p:cNvSpPr/>
            <p:nvPr/>
          </p:nvSpPr>
          <p:spPr>
            <a:xfrm>
              <a:off x="-846098" y="1343492"/>
              <a:ext cx="407026" cy="411429"/>
            </a:xfrm>
            <a:prstGeom prst="rect">
              <a:avLst/>
            </a:prstGeom>
            <a:solidFill>
              <a:srgbClr val="586A87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3"/>
            <p:cNvSpPr/>
            <p:nvPr/>
          </p:nvSpPr>
          <p:spPr>
            <a:xfrm>
              <a:off x="-1662877" y="1829375"/>
              <a:ext cx="407026" cy="411429"/>
            </a:xfrm>
            <a:prstGeom prst="rect">
              <a:avLst/>
            </a:prstGeom>
            <a:solidFill>
              <a:srgbClr val="343743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3"/>
            <p:cNvSpPr/>
            <p:nvPr/>
          </p:nvSpPr>
          <p:spPr>
            <a:xfrm>
              <a:off x="-1255851" y="1829375"/>
              <a:ext cx="407026" cy="411429"/>
            </a:xfrm>
            <a:prstGeom prst="rect">
              <a:avLst/>
            </a:prstGeom>
            <a:solidFill>
              <a:srgbClr val="343743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3"/>
            <p:cNvSpPr/>
            <p:nvPr/>
          </p:nvSpPr>
          <p:spPr>
            <a:xfrm>
              <a:off x="-847305" y="1829375"/>
              <a:ext cx="407026" cy="411429"/>
            </a:xfrm>
            <a:prstGeom prst="rect">
              <a:avLst/>
            </a:prstGeom>
            <a:solidFill>
              <a:srgbClr val="343743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3"/>
            <p:cNvSpPr/>
            <p:nvPr/>
          </p:nvSpPr>
          <p:spPr>
            <a:xfrm>
              <a:off x="-1660415" y="2311787"/>
              <a:ext cx="407026" cy="411429"/>
            </a:xfrm>
            <a:prstGeom prst="rect">
              <a:avLst/>
            </a:prstGeom>
            <a:solidFill>
              <a:srgbClr val="595959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3"/>
            <p:cNvSpPr/>
            <p:nvPr/>
          </p:nvSpPr>
          <p:spPr>
            <a:xfrm>
              <a:off x="-1253124" y="2311787"/>
              <a:ext cx="407026" cy="411429"/>
            </a:xfrm>
            <a:prstGeom prst="rect">
              <a:avLst/>
            </a:prstGeom>
            <a:solidFill>
              <a:srgbClr val="595959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3"/>
            <p:cNvSpPr/>
            <p:nvPr/>
          </p:nvSpPr>
          <p:spPr>
            <a:xfrm>
              <a:off x="-846098" y="2311787"/>
              <a:ext cx="407026" cy="411429"/>
            </a:xfrm>
            <a:prstGeom prst="rect">
              <a:avLst/>
            </a:prstGeom>
            <a:solidFill>
              <a:srgbClr val="595959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hyperlink" Target="http://mmlab.ie.cuhk.edu.hk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eg"/><Relationship Id="rId18" Type="http://schemas.openxmlformats.org/officeDocument/2006/relationships/image" Target="../media/image53.jpeg"/><Relationship Id="rId26" Type="http://schemas.openxmlformats.org/officeDocument/2006/relationships/image" Target="../media/image61.png"/><Relationship Id="rId39" Type="http://schemas.openxmlformats.org/officeDocument/2006/relationships/image" Target="../media/image74.emf"/><Relationship Id="rId21" Type="http://schemas.openxmlformats.org/officeDocument/2006/relationships/image" Target="../media/image56.jpeg"/><Relationship Id="rId34" Type="http://schemas.openxmlformats.org/officeDocument/2006/relationships/image" Target="../media/image69.tiff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jpeg"/><Relationship Id="rId29" Type="http://schemas.openxmlformats.org/officeDocument/2006/relationships/image" Target="../media/image6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24" Type="http://schemas.openxmlformats.org/officeDocument/2006/relationships/image" Target="../media/image59.jpeg"/><Relationship Id="rId32" Type="http://schemas.openxmlformats.org/officeDocument/2006/relationships/image" Target="../media/image67.tiff"/><Relationship Id="rId37" Type="http://schemas.openxmlformats.org/officeDocument/2006/relationships/image" Target="../media/image72.jpeg"/><Relationship Id="rId40" Type="http://schemas.openxmlformats.org/officeDocument/2006/relationships/image" Target="../media/image75.emf"/><Relationship Id="rId45" Type="http://schemas.openxmlformats.org/officeDocument/2006/relationships/image" Target="../media/image80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23" Type="http://schemas.openxmlformats.org/officeDocument/2006/relationships/image" Target="../media/image58.jpeg"/><Relationship Id="rId28" Type="http://schemas.openxmlformats.org/officeDocument/2006/relationships/image" Target="../media/image63.jpeg"/><Relationship Id="rId36" Type="http://schemas.openxmlformats.org/officeDocument/2006/relationships/image" Target="../media/image71.jpeg"/><Relationship Id="rId10" Type="http://schemas.openxmlformats.org/officeDocument/2006/relationships/image" Target="../media/image45.jpeg"/><Relationship Id="rId19" Type="http://schemas.openxmlformats.org/officeDocument/2006/relationships/image" Target="../media/image54.jpeg"/><Relationship Id="rId31" Type="http://schemas.openxmlformats.org/officeDocument/2006/relationships/image" Target="../media/image66.jpeg"/><Relationship Id="rId44" Type="http://schemas.openxmlformats.org/officeDocument/2006/relationships/image" Target="../media/image79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Relationship Id="rId22" Type="http://schemas.openxmlformats.org/officeDocument/2006/relationships/image" Target="../media/image57.jpeg"/><Relationship Id="rId27" Type="http://schemas.openxmlformats.org/officeDocument/2006/relationships/image" Target="../media/image62.jpeg"/><Relationship Id="rId30" Type="http://schemas.openxmlformats.org/officeDocument/2006/relationships/image" Target="../media/image65.jpeg"/><Relationship Id="rId35" Type="http://schemas.openxmlformats.org/officeDocument/2006/relationships/image" Target="../media/image70.tiff"/><Relationship Id="rId43" Type="http://schemas.openxmlformats.org/officeDocument/2006/relationships/image" Target="../media/image78.jpeg"/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5" Type="http://schemas.openxmlformats.org/officeDocument/2006/relationships/image" Target="../media/image60.jpeg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81.jpeg"/><Relationship Id="rId20" Type="http://schemas.openxmlformats.org/officeDocument/2006/relationships/image" Target="../media/image55.jpeg"/><Relationship Id="rId41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eg"/><Relationship Id="rId5" Type="http://schemas.openxmlformats.org/officeDocument/2006/relationships/image" Target="../media/image72.jpe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" descr="understand.ai - Training and Validation Data for Autonomous Driving"/>
          <p:cNvPicPr preferRelativeResize="0"/>
          <p:nvPr/>
        </p:nvPicPr>
        <p:blipFill rotWithShape="1">
          <a:blip r:embed="rId3">
            <a:alphaModFix/>
          </a:blip>
          <a:srcRect t="42440"/>
          <a:stretch/>
        </p:blipFill>
        <p:spPr>
          <a:xfrm>
            <a:off x="0" y="0"/>
            <a:ext cx="12192000" cy="4812131"/>
          </a:xfrm>
          <a:custGeom>
            <a:avLst/>
            <a:gdLst/>
            <a:ahLst/>
            <a:cxnLst/>
            <a:rect l="l" t="t" r="r" b="b"/>
            <a:pathLst>
              <a:path w="12211050" h="4819650" extrusionOk="0">
                <a:moveTo>
                  <a:pt x="0" y="0"/>
                </a:moveTo>
                <a:lnTo>
                  <a:pt x="12211050" y="0"/>
                </a:lnTo>
                <a:lnTo>
                  <a:pt x="12211050" y="4819650"/>
                </a:lnTo>
                <a:lnTo>
                  <a:pt x="0" y="48196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0" name="Google Shape;180;p1"/>
          <p:cNvSpPr txBox="1">
            <a:spLocks noGrp="1"/>
          </p:cNvSpPr>
          <p:nvPr>
            <p:ph type="ctrTitle"/>
          </p:nvPr>
        </p:nvSpPr>
        <p:spPr>
          <a:xfrm>
            <a:off x="1524000" y="5047920"/>
            <a:ext cx="9144000" cy="698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SG" sz="3600" b="1">
                <a:latin typeface="Calibri"/>
                <a:ea typeface="Calibri"/>
                <a:cs typeface="Calibri"/>
                <a:sym typeface="Calibri"/>
              </a:rPr>
              <a:t>LIDAR's Intelligent Crowd Counting </a:t>
            </a:r>
            <a:endParaRPr/>
          </a:p>
        </p:txBody>
      </p:sp>
      <p:sp>
        <p:nvSpPr>
          <p:cNvPr id="181" name="Google Shape;181;p1"/>
          <p:cNvSpPr txBox="1">
            <a:spLocks noGrp="1"/>
          </p:cNvSpPr>
          <p:nvPr>
            <p:ph type="subTitle" idx="1"/>
          </p:nvPr>
        </p:nvSpPr>
        <p:spPr>
          <a:xfrm>
            <a:off x="4378960" y="5746275"/>
            <a:ext cx="3484880" cy="108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SG" sz="6400" dirty="0">
                <a:latin typeface="Calibri"/>
                <a:ea typeface="Calibri"/>
                <a:cs typeface="Calibri"/>
                <a:sym typeface="Calibri"/>
              </a:rPr>
              <a:t>LI YIAN - A0101907N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SG" sz="6400" dirty="0">
                <a:latin typeface="Calibri"/>
                <a:ea typeface="Calibri"/>
                <a:cs typeface="Calibri"/>
                <a:sym typeface="Calibri"/>
              </a:rPr>
              <a:t>ANIRBAN KAR CHAUDHRI - A0108517H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SG" sz="6400" dirty="0">
                <a:latin typeface="Calibri"/>
                <a:ea typeface="Calibri"/>
                <a:cs typeface="Calibri"/>
                <a:sym typeface="Calibri"/>
              </a:rPr>
              <a:t>ANKEIT TAKSH - A0213496B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SG" sz="6400" dirty="0">
                <a:latin typeface="Calibri"/>
                <a:ea typeface="Calibri"/>
                <a:cs typeface="Calibri"/>
                <a:sym typeface="Calibri"/>
              </a:rPr>
              <a:t>PRASHANT CHAUDHARY - A0213485E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414c3c259_0_73"/>
          <p:cNvSpPr/>
          <p:nvPr/>
        </p:nvSpPr>
        <p:spPr>
          <a:xfrm rot="-5400000">
            <a:off x="307844" y="588277"/>
            <a:ext cx="352200" cy="62400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d414c3c259_0_73"/>
          <p:cNvSpPr txBox="1"/>
          <p:nvPr/>
        </p:nvSpPr>
        <p:spPr>
          <a:xfrm>
            <a:off x="634980" y="340841"/>
            <a:ext cx="276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d414c3c259_0_73"/>
          <p:cNvSpPr txBox="1"/>
          <p:nvPr/>
        </p:nvSpPr>
        <p:spPr>
          <a:xfrm>
            <a:off x="544147" y="437020"/>
            <a:ext cx="10706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Exploring - </a:t>
            </a:r>
            <a:r>
              <a:rPr lang="en-SG" sz="2200">
                <a:latin typeface="Helvetica Neue"/>
                <a:ea typeface="Helvetica Neue"/>
                <a:cs typeface="Helvetica Neue"/>
                <a:sym typeface="Helvetica Neue"/>
              </a:rPr>
              <a:t>Pedestrians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</a:t>
            </a:r>
            <a:r>
              <a:rPr lang="en-SG" sz="2200">
                <a:latin typeface="Helvetica Neue"/>
                <a:ea typeface="Helvetica Neue"/>
                <a:cs typeface="Helvetica Neue"/>
                <a:sym typeface="Helvetica Neue"/>
              </a:rPr>
              <a:t>asets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77" name="Google Shape;377;gd414c3c259_0_73"/>
          <p:cNvGraphicFramePr/>
          <p:nvPr/>
        </p:nvGraphicFramePr>
        <p:xfrm>
          <a:off x="485175" y="1862700"/>
          <a:ext cx="11221650" cy="4053630"/>
        </p:xfrm>
        <a:graphic>
          <a:graphicData uri="http://schemas.openxmlformats.org/drawingml/2006/table">
            <a:tbl>
              <a:tblPr>
                <a:noFill/>
                <a:tableStyleId>{A76D2214-DE2F-4948-AA15-3EF755ED004F}</a:tableStyleId>
              </a:tblPr>
              <a:tblGrid>
                <a:gridCol w="91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1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9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7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8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Datasets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#Cams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Scene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Annotation unit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#Samples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#Resolution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#Binary Attributes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View Point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Occlusion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Part location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dirty="0" err="1"/>
                        <a:t>VIPeR</a:t>
                      </a:r>
                      <a:r>
                        <a:rPr lang="en-SG" sz="1300" dirty="0"/>
                        <a:t> [8]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outdoor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PID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1264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48 x 128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yes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PRID r9J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outdoor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PID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dirty="0"/>
                        <a:t>400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64 x 128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GRID [l 7]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outdoor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PID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500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from 29 x 67 to 169 x 365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x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67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APiS [34)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-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outdoor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3661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48 x 128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x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365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PETA (2)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-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mixture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PID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19,000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117 x 39 to 169 x 365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61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RAP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indoor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41585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from 36 x 92 to 344 x 554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69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yes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yes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dirty="0"/>
                        <a:t>yes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DBD534A-4676-4D9C-A459-578925A01A3B}"/>
              </a:ext>
            </a:extLst>
          </p:cNvPr>
          <p:cNvSpPr txBox="1"/>
          <p:nvPr/>
        </p:nvSpPr>
        <p:spPr>
          <a:xfrm>
            <a:off x="4201891" y="6142790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+mj-lt"/>
                <a:cs typeface="Calibri" panose="020F0502020204030204" pitchFamily="34" charset="0"/>
              </a:rPr>
              <a:t>Lack of 3D Pedestrians Dataset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9" descr="partn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414" y="4605871"/>
            <a:ext cx="2847806" cy="186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9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11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9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9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9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augmentation Key Consideration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414572" y="1067181"/>
            <a:ext cx="1096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-SG" sz="1800" dirty="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ata augmentation plays an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role in boosting the performance 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3D models. 3D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labelling is much more time-consuming 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compared to 2D labelling, which leads to most of the 3D datasets having a limited amount of training samples.’[1]</a:t>
            </a:r>
            <a:endParaRPr dirty="0"/>
          </a:p>
        </p:txBody>
      </p:sp>
      <p:pic>
        <p:nvPicPr>
          <p:cNvPr id="388" name="Google Shape;388;p9" descr="This figure shows our fully equipped vehicle: &#10;Velodyne HDL-64E Laserscanner &#10;Point Gray Flea 2 Y &#10;Video Cameras "/>
          <p:cNvPicPr preferRelativeResize="0"/>
          <p:nvPr/>
        </p:nvPicPr>
        <p:blipFill rotWithShape="1">
          <a:blip r:embed="rId4">
            <a:alphaModFix/>
          </a:blip>
          <a:srcRect l="19683" t="8883" r="19507" b="7259"/>
          <a:stretch/>
        </p:blipFill>
        <p:spPr>
          <a:xfrm>
            <a:off x="9821099" y="2997121"/>
            <a:ext cx="2370901" cy="16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9" descr="z Object Coordinate &#10;Velodyn Coordinate &#10;Camera Coordinate "/>
          <p:cNvPicPr preferRelativeResize="0"/>
          <p:nvPr/>
        </p:nvPicPr>
        <p:blipFill rotWithShape="1">
          <a:blip r:embed="rId5">
            <a:alphaModFix/>
          </a:blip>
          <a:srcRect l="7114" t="8796" r="18886"/>
          <a:stretch/>
        </p:blipFill>
        <p:spPr>
          <a:xfrm>
            <a:off x="0" y="1931651"/>
            <a:ext cx="2847805" cy="270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2258755" y="2123927"/>
            <a:ext cx="7674490" cy="4204567"/>
            <a:chOff x="2236112" y="1473813"/>
            <a:chExt cx="7674490" cy="4204567"/>
          </a:xfrm>
        </p:grpSpPr>
        <p:sp>
          <p:nvSpPr>
            <p:cNvPr id="391" name="Google Shape;391;p9"/>
            <p:cNvSpPr/>
            <p:nvPr/>
          </p:nvSpPr>
          <p:spPr>
            <a:xfrm>
              <a:off x="4244203" y="2029258"/>
              <a:ext cx="3649122" cy="3649122"/>
            </a:xfrm>
            <a:prstGeom prst="ellipse">
              <a:avLst/>
            </a:prstGeom>
            <a:noFill/>
            <a:ln w="12700" cap="flat" cmpd="sng">
              <a:solidFill>
                <a:srgbClr val="7F7F7F">
                  <a:alpha val="2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" name="Google Shape;392;p9"/>
            <p:cNvGrpSpPr/>
            <p:nvPr/>
          </p:nvGrpSpPr>
          <p:grpSpPr>
            <a:xfrm flipH="1">
              <a:off x="2236112" y="3151382"/>
              <a:ext cx="2640346" cy="2218731"/>
              <a:chOff x="4850906" y="3024382"/>
              <a:chExt cx="2640346" cy="2218731"/>
            </a:xfrm>
          </p:grpSpPr>
          <p:grpSp>
            <p:nvGrpSpPr>
              <p:cNvPr id="393" name="Google Shape;393;p9"/>
              <p:cNvGrpSpPr/>
              <p:nvPr/>
            </p:nvGrpSpPr>
            <p:grpSpPr>
              <a:xfrm>
                <a:off x="5345221" y="3024382"/>
                <a:ext cx="2146031" cy="432000"/>
                <a:chOff x="7764571" y="3024382"/>
                <a:chExt cx="2146031" cy="432000"/>
              </a:xfrm>
            </p:grpSpPr>
            <p:sp>
              <p:nvSpPr>
                <p:cNvPr id="394" name="Google Shape;394;p9"/>
                <p:cNvSpPr/>
                <p:nvPr/>
              </p:nvSpPr>
              <p:spPr>
                <a:xfrm>
                  <a:off x="8021756" y="3024382"/>
                  <a:ext cx="1888846" cy="432000"/>
                </a:xfrm>
                <a:prstGeom prst="roundRect">
                  <a:avLst>
                    <a:gd name="adj" fmla="val 35680"/>
                  </a:avLst>
                </a:prstGeom>
                <a:solidFill>
                  <a:srgbClr val="EDEDE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rPr lang="en-SG" sz="14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Object Angle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rPr lang="en-SG" sz="1400" b="1" i="0" u="none" strike="noStrike" cap="none" dirty="0" err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ry</a:t>
                  </a:r>
                  <a:r>
                    <a:rPr lang="en-SG" sz="14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&amp; Alpha</a:t>
                  </a:r>
                  <a:endParaRPr sz="140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9"/>
                <p:cNvSpPr/>
                <p:nvPr/>
              </p:nvSpPr>
              <p:spPr>
                <a:xfrm flipH="1">
                  <a:off x="7764571" y="3163341"/>
                  <a:ext cx="159119" cy="159119"/>
                </a:xfrm>
                <a:prstGeom prst="ellipse">
                  <a:avLst/>
                </a:prstGeom>
                <a:solidFill>
                  <a:srgbClr val="EDEDE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6" name="Google Shape;396;p9"/>
              <p:cNvGrpSpPr/>
              <p:nvPr/>
            </p:nvGrpSpPr>
            <p:grpSpPr>
              <a:xfrm>
                <a:off x="4850906" y="4811113"/>
                <a:ext cx="2167803" cy="432000"/>
                <a:chOff x="7764571" y="3024382"/>
                <a:chExt cx="2167803" cy="432000"/>
              </a:xfrm>
            </p:grpSpPr>
            <p:sp>
              <p:nvSpPr>
                <p:cNvPr id="397" name="Google Shape;397;p9"/>
                <p:cNvSpPr/>
                <p:nvPr/>
              </p:nvSpPr>
              <p:spPr>
                <a:xfrm>
                  <a:off x="8043528" y="3024382"/>
                  <a:ext cx="1888846" cy="432000"/>
                </a:xfrm>
                <a:prstGeom prst="roundRect">
                  <a:avLst>
                    <a:gd name="adj" fmla="val 35680"/>
                  </a:avLst>
                </a:prstGeom>
                <a:solidFill>
                  <a:srgbClr val="7F7F7F">
                    <a:alpha val="13725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rPr lang="en-SG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Collision[2]</a:t>
                  </a:r>
                  <a:endParaRPr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9"/>
                <p:cNvSpPr/>
                <p:nvPr/>
              </p:nvSpPr>
              <p:spPr>
                <a:xfrm flipH="1">
                  <a:off x="7764571" y="3163341"/>
                  <a:ext cx="159119" cy="159119"/>
                </a:xfrm>
                <a:prstGeom prst="ellipse">
                  <a:avLst/>
                </a:prstGeom>
                <a:solidFill>
                  <a:srgbClr val="7F7F7F">
                    <a:alpha val="13725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99" name="Google Shape;399;p9"/>
            <p:cNvSpPr/>
            <p:nvPr/>
          </p:nvSpPr>
          <p:spPr>
            <a:xfrm>
              <a:off x="4738882" y="3583386"/>
              <a:ext cx="2847900" cy="10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SG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to Make Augmented data more real?</a:t>
              </a:r>
              <a:endPara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 flipH="1">
              <a:off x="5979410" y="1964351"/>
              <a:ext cx="159119" cy="159119"/>
            </a:xfrm>
            <a:prstGeom prst="ellipse">
              <a:avLst/>
            </a:prstGeom>
            <a:solidFill>
              <a:srgbClr val="7F7F7F">
                <a:alpha val="1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1" name="Google Shape;401;p9"/>
            <p:cNvGrpSpPr/>
            <p:nvPr/>
          </p:nvGrpSpPr>
          <p:grpSpPr>
            <a:xfrm>
              <a:off x="7764571" y="3151382"/>
              <a:ext cx="2146031" cy="432000"/>
              <a:chOff x="7764571" y="3024382"/>
              <a:chExt cx="2146031" cy="432000"/>
            </a:xfrm>
          </p:grpSpPr>
          <p:sp>
            <p:nvSpPr>
              <p:cNvPr id="402" name="Google Shape;402;p9"/>
              <p:cNvSpPr/>
              <p:nvPr/>
            </p:nvSpPr>
            <p:spPr>
              <a:xfrm>
                <a:off x="8021756" y="3024382"/>
                <a:ext cx="1888846" cy="432000"/>
              </a:xfrm>
              <a:prstGeom prst="roundRect">
                <a:avLst>
                  <a:gd name="adj" fmla="val 35680"/>
                </a:avLst>
              </a:prstGeom>
              <a:solidFill>
                <a:srgbClr val="7F7F7F">
                  <a:alpha val="1372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en-SG" sz="140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Camera-</a:t>
                </a:r>
                <a:r>
                  <a:rPr lang="en-SG" sz="1400" b="1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Velo</a:t>
                </a:r>
                <a:r>
                  <a:rPr lang="en-SG" b="1" dirty="0" err="1">
                    <a:solidFill>
                      <a:schemeClr val="dk1"/>
                    </a:solidFill>
                  </a:rPr>
                  <a:t>dyn</a:t>
                </a:r>
                <a:r>
                  <a:rPr lang="en-SG" sz="140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Coordinate System</a:t>
                </a:r>
                <a:endParaRPr sz="1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 flipH="1">
                <a:off x="7764571" y="3163341"/>
                <a:ext cx="159119" cy="159119"/>
              </a:xfrm>
              <a:prstGeom prst="ellipse">
                <a:avLst/>
              </a:prstGeom>
              <a:solidFill>
                <a:srgbClr val="7F7F7F">
                  <a:alpha val="1372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" name="Google Shape;404;p9"/>
            <p:cNvGrpSpPr/>
            <p:nvPr/>
          </p:nvGrpSpPr>
          <p:grpSpPr>
            <a:xfrm>
              <a:off x="7270256" y="4938113"/>
              <a:ext cx="2167803" cy="432000"/>
              <a:chOff x="7764571" y="3024382"/>
              <a:chExt cx="2167803" cy="432000"/>
            </a:xfrm>
          </p:grpSpPr>
          <p:sp>
            <p:nvSpPr>
              <p:cNvPr id="405" name="Google Shape;405;p9"/>
              <p:cNvSpPr/>
              <p:nvPr/>
            </p:nvSpPr>
            <p:spPr>
              <a:xfrm>
                <a:off x="8043528" y="3024382"/>
                <a:ext cx="1888846" cy="432000"/>
              </a:xfrm>
              <a:prstGeom prst="roundRect">
                <a:avLst>
                  <a:gd name="adj" fmla="val 35680"/>
                </a:avLst>
              </a:prstGeom>
              <a:solidFill>
                <a:srgbClr val="7F7F7F">
                  <a:alpha val="1372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en-SG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Occlusion</a:t>
                </a:r>
                <a:endParaRPr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 flipH="1">
                <a:off x="7764571" y="3163341"/>
                <a:ext cx="159119" cy="159119"/>
              </a:xfrm>
              <a:prstGeom prst="ellipse">
                <a:avLst/>
              </a:prstGeom>
              <a:solidFill>
                <a:srgbClr val="7F7F7F">
                  <a:alpha val="1372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7" name="Google Shape;407;p9"/>
            <p:cNvSpPr/>
            <p:nvPr/>
          </p:nvSpPr>
          <p:spPr>
            <a:xfrm>
              <a:off x="5120032" y="1473813"/>
              <a:ext cx="1888846" cy="432000"/>
            </a:xfrm>
            <a:prstGeom prst="roundRect">
              <a:avLst>
                <a:gd name="adj" fmla="val 35680"/>
              </a:avLst>
            </a:prstGeom>
            <a:solidFill>
              <a:srgbClr val="7F7F7F">
                <a:alpha val="1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SG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Pedestrian Placement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8" name="Google Shape;408;p9"/>
          <p:cNvPicPr preferRelativeResize="0"/>
          <p:nvPr/>
        </p:nvPicPr>
        <p:blipFill rotWithShape="1">
          <a:blip r:embed="rId6">
            <a:alphaModFix/>
          </a:blip>
          <a:srcRect t="31941"/>
          <a:stretch/>
        </p:blipFill>
        <p:spPr>
          <a:xfrm>
            <a:off x="9602765" y="5198049"/>
            <a:ext cx="2479169" cy="137651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9"/>
          <p:cNvSpPr/>
          <p:nvPr/>
        </p:nvSpPr>
        <p:spPr>
          <a:xfrm>
            <a:off x="414572" y="6478102"/>
            <a:ext cx="91881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 Sans"/>
              <a:buNone/>
            </a:pPr>
            <a:r>
              <a:rPr lang="en-SG" sz="1200" b="0" i="0" u="none" strike="noStrike" cap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[1]Jaeseok Choi, Yeji Song and Nojun Kwak.Part-Aware Data Augmentation for 3D Object Detection in Point Cloud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414572" y="6662767"/>
            <a:ext cx="79740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Yan Yan, Yuxing Mao, and Bo Li. SECOND: Sparsely embedded convolutional detection. </a:t>
            </a: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</a:t>
            </a:r>
            <a:r>
              <a:rPr lang="en-SG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2018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"/>
          <p:cNvSpPr/>
          <p:nvPr/>
        </p:nvSpPr>
        <p:spPr>
          <a:xfrm>
            <a:off x="634980" y="1192002"/>
            <a:ext cx="6802140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12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0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0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0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Argumentation – Pipeline Design</a:t>
            </a:r>
            <a:r>
              <a:rPr lang="en-SG" sz="2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&amp;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Result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" name="Google Shape;420;p10"/>
          <p:cNvSpPr/>
          <p:nvPr/>
        </p:nvSpPr>
        <p:spPr>
          <a:xfrm>
            <a:off x="2286000" y="1292277"/>
            <a:ext cx="2636520" cy="646329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3D Bounding box and size</a:t>
            </a:r>
            <a:endParaRPr/>
          </a:p>
        </p:txBody>
      </p:sp>
      <p:sp>
        <p:nvSpPr>
          <p:cNvPr id="421" name="Google Shape;421;p10"/>
          <p:cNvSpPr txBox="1"/>
          <p:nvPr/>
        </p:nvSpPr>
        <p:spPr>
          <a:xfrm>
            <a:off x="1137170" y="1330501"/>
            <a:ext cx="1234440" cy="5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Kitti</a:t>
            </a:r>
            <a:r>
              <a:rPr lang="en-SG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Object Label file</a:t>
            </a:r>
            <a:endParaRPr dirty="0"/>
          </a:p>
        </p:txBody>
      </p:sp>
      <p:sp>
        <p:nvSpPr>
          <p:cNvPr id="422" name="Google Shape;422;p10"/>
          <p:cNvSpPr/>
          <p:nvPr/>
        </p:nvSpPr>
        <p:spPr>
          <a:xfrm>
            <a:off x="2286000" y="2325963"/>
            <a:ext cx="2636520" cy="92332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bounding box to Velodyn Coordinate using T_vc</a:t>
            </a:r>
            <a:endParaRPr sz="18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0"/>
          <p:cNvSpPr txBox="1"/>
          <p:nvPr/>
        </p:nvSpPr>
        <p:spPr>
          <a:xfrm>
            <a:off x="1137170" y="2439459"/>
            <a:ext cx="1234440" cy="83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Kitti Object Calibration file</a:t>
            </a:r>
            <a:endParaRPr/>
          </a:p>
        </p:txBody>
      </p:sp>
      <p:sp>
        <p:nvSpPr>
          <p:cNvPr id="424" name="Google Shape;424;p10"/>
          <p:cNvSpPr/>
          <p:nvPr/>
        </p:nvSpPr>
        <p:spPr>
          <a:xfrm>
            <a:off x="2286000" y="3646560"/>
            <a:ext cx="2636520" cy="1200327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Transition and rotation the entire point cloud scene to Pedestrian bottom central</a:t>
            </a:r>
            <a:endParaRPr sz="18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5052349" y="1286334"/>
            <a:ext cx="2636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SG" sz="18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x,y,z,h,w,l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in </a:t>
            </a:r>
            <a:r>
              <a:rPr lang="en-SG" sz="18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dirty="0"/>
          </a:p>
        </p:txBody>
      </p:sp>
      <p:sp>
        <p:nvSpPr>
          <p:cNvPr id="426" name="Google Shape;426;p10"/>
          <p:cNvSpPr/>
          <p:nvPr/>
        </p:nvSpPr>
        <p:spPr>
          <a:xfrm>
            <a:off x="4282440" y="5062613"/>
            <a:ext cx="2636520" cy="1200327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and save point cloud data within bounding box and save to bin file</a:t>
            </a:r>
            <a:endParaRPr sz="18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4922521" y="2908924"/>
            <a:ext cx="23164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(x,y,z,h,w,l) </a:t>
            </a:r>
            <a:r>
              <a:rPr lang="en-SG" sz="18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Velodyn Coordinate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0"/>
          <p:cNvSpPr/>
          <p:nvPr/>
        </p:nvSpPr>
        <p:spPr>
          <a:xfrm>
            <a:off x="4068868" y="6231675"/>
            <a:ext cx="41609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Sample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 y z against its bottom centre)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0"/>
          <p:cNvSpPr/>
          <p:nvPr/>
        </p:nvSpPr>
        <p:spPr>
          <a:xfrm>
            <a:off x="1264920" y="5062613"/>
            <a:ext cx="2636520" cy="646329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label into text file with xyz=0</a:t>
            </a:r>
            <a:endParaRPr sz="18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1069927" y="3795248"/>
            <a:ext cx="1234440" cy="83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Kitti Object pointcloud data file</a:t>
            </a:r>
            <a:endParaRPr/>
          </a:p>
        </p:txBody>
      </p:sp>
      <p:cxnSp>
        <p:nvCxnSpPr>
          <p:cNvPr id="431" name="Google Shape;431;p10"/>
          <p:cNvCxnSpPr>
            <a:stCxn id="420" idx="2"/>
            <a:endCxn id="422" idx="0"/>
          </p:cNvCxnSpPr>
          <p:nvPr/>
        </p:nvCxnSpPr>
        <p:spPr>
          <a:xfrm>
            <a:off x="3604260" y="1938606"/>
            <a:ext cx="0" cy="3873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2" name="Google Shape;432;p10"/>
          <p:cNvCxnSpPr>
            <a:stCxn id="422" idx="2"/>
            <a:endCxn id="424" idx="0"/>
          </p:cNvCxnSpPr>
          <p:nvPr/>
        </p:nvCxnSpPr>
        <p:spPr>
          <a:xfrm>
            <a:off x="3604260" y="3249291"/>
            <a:ext cx="0" cy="3972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10"/>
          <p:cNvCxnSpPr>
            <a:stCxn id="424" idx="2"/>
            <a:endCxn id="429" idx="0"/>
          </p:cNvCxnSpPr>
          <p:nvPr/>
        </p:nvCxnSpPr>
        <p:spPr>
          <a:xfrm flipH="1">
            <a:off x="2583060" y="4846887"/>
            <a:ext cx="1021200" cy="2157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4" name="Google Shape;434;p10"/>
          <p:cNvCxnSpPr>
            <a:stCxn id="424" idx="2"/>
            <a:endCxn id="426" idx="0"/>
          </p:cNvCxnSpPr>
          <p:nvPr/>
        </p:nvCxnSpPr>
        <p:spPr>
          <a:xfrm>
            <a:off x="3604260" y="4846887"/>
            <a:ext cx="1996500" cy="2157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5" name="Google Shape;435;p10"/>
          <p:cNvSpPr/>
          <p:nvPr/>
        </p:nvSpPr>
        <p:spPr>
          <a:xfrm flipH="1">
            <a:off x="8961577" y="1788483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Angel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ry &amp; Alpha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0"/>
          <p:cNvSpPr txBox="1"/>
          <p:nvPr/>
        </p:nvSpPr>
        <p:spPr>
          <a:xfrm>
            <a:off x="1264925" y="822675"/>
            <a:ext cx="53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Object Sample Database Generation pipeline</a:t>
            </a:r>
            <a:endParaRPr/>
          </a:p>
        </p:txBody>
      </p:sp>
      <p:sp>
        <p:nvSpPr>
          <p:cNvPr id="437" name="Google Shape;437;p10"/>
          <p:cNvSpPr/>
          <p:nvPr/>
        </p:nvSpPr>
        <p:spPr>
          <a:xfrm>
            <a:off x="8961577" y="240510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sz="1200" b="1" dirty="0">
                <a:solidFill>
                  <a:schemeClr val="dk1"/>
                </a:solidFill>
              </a:rPr>
              <a:t>Camera-</a:t>
            </a:r>
            <a:r>
              <a:rPr lang="en-SG" sz="1200" b="1" dirty="0" err="1">
                <a:solidFill>
                  <a:schemeClr val="dk1"/>
                </a:solidFill>
              </a:rPr>
              <a:t>Velodyn</a:t>
            </a:r>
            <a:r>
              <a:rPr lang="en-SG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Coordinate System</a:t>
            </a: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10" descr="Pedestrian "/>
          <p:cNvPicPr preferRelativeResize="0"/>
          <p:nvPr/>
        </p:nvPicPr>
        <p:blipFill rotWithShape="1">
          <a:blip r:embed="rId3">
            <a:alphaModFix/>
          </a:blip>
          <a:srcRect l="32375" t="52271" r="58061" b="12537"/>
          <a:stretch/>
        </p:blipFill>
        <p:spPr>
          <a:xfrm>
            <a:off x="8766639" y="3193518"/>
            <a:ext cx="2355434" cy="359134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0"/>
          <p:cNvSpPr/>
          <p:nvPr/>
        </p:nvSpPr>
        <p:spPr>
          <a:xfrm flipH="1">
            <a:off x="8961577" y="1112443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0"/>
          <p:cNvSpPr/>
          <p:nvPr/>
        </p:nvSpPr>
        <p:spPr>
          <a:xfrm>
            <a:off x="10855995" y="1922385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0"/>
          <p:cNvSpPr/>
          <p:nvPr/>
        </p:nvSpPr>
        <p:spPr>
          <a:xfrm>
            <a:off x="10855995" y="2495653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0"/>
          <p:cNvSpPr/>
          <p:nvPr/>
        </p:nvSpPr>
        <p:spPr>
          <a:xfrm>
            <a:off x="1137170" y="5791663"/>
            <a:ext cx="2938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label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12B92C-9F0A-4E9E-BAA2-0EA77D477B4A}"/>
              </a:ext>
            </a:extLst>
          </p:cNvPr>
          <p:cNvSpPr/>
          <p:nvPr/>
        </p:nvSpPr>
        <p:spPr>
          <a:xfrm>
            <a:off x="8473898" y="2885741"/>
            <a:ext cx="3198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b="1" dirty="0">
                <a:solidFill>
                  <a:schemeClr val="dk1"/>
                </a:solidFill>
              </a:rPr>
              <a:t>Dataset of 4487 Pedestrian Sample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82;p11">
            <a:extLst>
              <a:ext uri="{FF2B5EF4-FFF2-40B4-BE49-F238E27FC236}">
                <a16:creationId xmlns:a16="http://schemas.microsoft.com/office/drawing/2014/main" id="{5B9CD6A1-8BD7-416C-BFBF-5ECBE863AE51}"/>
              </a:ext>
            </a:extLst>
          </p:cNvPr>
          <p:cNvSpPr/>
          <p:nvPr/>
        </p:nvSpPr>
        <p:spPr>
          <a:xfrm>
            <a:off x="10193088" y="1072824"/>
            <a:ext cx="1888846" cy="2356176"/>
          </a:xfrm>
          <a:prstGeom prst="roundRect">
            <a:avLst>
              <a:gd name="adj" fmla="val 35680"/>
            </a:avLst>
          </a:prstGeom>
          <a:solidFill>
            <a:srgbClr val="EFF0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634980" y="1192002"/>
            <a:ext cx="6802140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13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Argumentation – Pipeline Design</a:t>
            </a:r>
            <a:r>
              <a:rPr lang="en-SG" sz="2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&amp;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Result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11"/>
          <p:cNvSpPr/>
          <p:nvPr/>
        </p:nvSpPr>
        <p:spPr>
          <a:xfrm>
            <a:off x="2286000" y="1301907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>
                <a:solidFill>
                  <a:schemeClr val="dk1"/>
                </a:solidFill>
              </a:rPr>
              <a:t>Short list points cloud location for road (label=40) as placement list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3" name="Google Shape;453;p11"/>
          <p:cNvSpPr txBox="1"/>
          <p:nvPr/>
        </p:nvSpPr>
        <p:spPr>
          <a:xfrm>
            <a:off x="668618" y="1391468"/>
            <a:ext cx="173663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Semitic kitti point cloud &amp; label file</a:t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2286000" y="2418297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select a road point as Pedestrian bottom centre &amp; drop pedestrian sample 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1"/>
          <p:cNvSpPr txBox="1"/>
          <p:nvPr/>
        </p:nvSpPr>
        <p:spPr>
          <a:xfrm>
            <a:off x="647699" y="2439459"/>
            <a:ext cx="1632725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Sample</a:t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>
            <a:off x="4928092" y="1610806"/>
            <a:ext cx="23847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400"/>
            </a:pPr>
            <a:r>
              <a:rPr lang="en-SG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 central (</a:t>
            </a:r>
            <a:r>
              <a:rPr lang="en-SG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x,y,z</a:t>
            </a:r>
            <a:r>
              <a:rPr lang="en-SG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SG" i="1" dirty="0" err="1">
                <a:solidFill>
                  <a:srgbClr val="C00000"/>
                </a:solidFill>
              </a:rPr>
              <a:t>Velodyn</a:t>
            </a:r>
            <a:r>
              <a:rPr lang="en-SG" i="1" dirty="0">
                <a:solidFill>
                  <a:srgbClr val="C00000"/>
                </a:solidFill>
              </a:rPr>
              <a:t> </a:t>
            </a:r>
            <a:r>
              <a:rPr lang="en-SG" sz="14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endParaRPr dirty="0"/>
          </a:p>
        </p:txBody>
      </p:sp>
      <p:sp>
        <p:nvSpPr>
          <p:cNvPr id="457" name="Google Shape;457;p11"/>
          <p:cNvSpPr/>
          <p:nvPr/>
        </p:nvSpPr>
        <p:spPr>
          <a:xfrm>
            <a:off x="4579196" y="3714504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region occupied by Pedestrain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1"/>
          <p:cNvSpPr/>
          <p:nvPr/>
        </p:nvSpPr>
        <p:spPr>
          <a:xfrm>
            <a:off x="5052349" y="2528142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</a:t>
            </a:r>
            <a:r>
              <a:rPr lang="en-SG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x,y,z</a:t>
            </a:r>
            <a:r>
              <a:rPr lang="en-SG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SG" sz="14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Velodyn</a:t>
            </a:r>
            <a:r>
              <a:rPr lang="en-SG" sz="14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Coordinate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1"/>
          <p:cNvSpPr/>
          <p:nvPr/>
        </p:nvSpPr>
        <p:spPr>
          <a:xfrm>
            <a:off x="1741411" y="3713805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Pedestrian bounding box to camera  coordinate and add to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634980" y="3760713"/>
            <a:ext cx="1132860" cy="73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 scene object label</a:t>
            </a:r>
            <a:endParaRPr/>
          </a:p>
        </p:txBody>
      </p:sp>
      <p:cxnSp>
        <p:nvCxnSpPr>
          <p:cNvPr id="461" name="Google Shape;461;p11"/>
          <p:cNvCxnSpPr>
            <a:stCxn id="452" idx="2"/>
            <a:endCxn id="454" idx="0"/>
          </p:cNvCxnSpPr>
          <p:nvPr/>
        </p:nvCxnSpPr>
        <p:spPr>
          <a:xfrm>
            <a:off x="3604260" y="2040569"/>
            <a:ext cx="0" cy="3777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2" name="Google Shape;462;p11"/>
          <p:cNvCxnSpPr>
            <a:stCxn id="454" idx="2"/>
            <a:endCxn id="459" idx="0"/>
          </p:cNvCxnSpPr>
          <p:nvPr/>
        </p:nvCxnSpPr>
        <p:spPr>
          <a:xfrm flipH="1">
            <a:off x="3059760" y="3156959"/>
            <a:ext cx="544500" cy="556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3" name="Google Shape;463;p11"/>
          <p:cNvCxnSpPr>
            <a:stCxn id="454" idx="2"/>
            <a:endCxn id="457" idx="0"/>
          </p:cNvCxnSpPr>
          <p:nvPr/>
        </p:nvCxnSpPr>
        <p:spPr>
          <a:xfrm>
            <a:off x="3604260" y="3156959"/>
            <a:ext cx="2293200" cy="5574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4" name="Google Shape;464;p11"/>
          <p:cNvSpPr txBox="1"/>
          <p:nvPr/>
        </p:nvSpPr>
        <p:spPr>
          <a:xfrm>
            <a:off x="1134501" y="822675"/>
            <a:ext cx="591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2a. Densely dispense Pedestrian to road on Scene</a:t>
            </a:r>
            <a:endParaRPr/>
          </a:p>
        </p:txBody>
      </p:sp>
      <p:sp>
        <p:nvSpPr>
          <p:cNvPr id="465" name="Google Shape;465;p11"/>
          <p:cNvSpPr/>
          <p:nvPr/>
        </p:nvSpPr>
        <p:spPr>
          <a:xfrm>
            <a:off x="7955737" y="240510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sz="1200" b="1" dirty="0">
                <a:solidFill>
                  <a:schemeClr val="dk1"/>
                </a:solidFill>
              </a:rPr>
              <a:t>Camera-</a:t>
            </a:r>
            <a:r>
              <a:rPr lang="en-SG" sz="1200" b="1" dirty="0" err="1">
                <a:solidFill>
                  <a:schemeClr val="dk1"/>
                </a:solidFill>
              </a:rPr>
              <a:t>Velodyn</a:t>
            </a:r>
            <a:r>
              <a:rPr lang="en-SG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Coordinate System</a:t>
            </a: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1"/>
          <p:cNvSpPr/>
          <p:nvPr/>
        </p:nvSpPr>
        <p:spPr>
          <a:xfrm flipH="1">
            <a:off x="7955737" y="1112443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1"/>
          <p:cNvSpPr/>
          <p:nvPr/>
        </p:nvSpPr>
        <p:spPr>
          <a:xfrm>
            <a:off x="9850155" y="1922385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9850155" y="2495653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11"/>
          <p:cNvCxnSpPr>
            <a:stCxn id="470" idx="3"/>
            <a:endCxn id="454" idx="0"/>
          </p:cNvCxnSpPr>
          <p:nvPr/>
        </p:nvCxnSpPr>
        <p:spPr>
          <a:xfrm rot="10800000">
            <a:off x="3604388" y="2418392"/>
            <a:ext cx="2198700" cy="3626700"/>
          </a:xfrm>
          <a:prstGeom prst="bentConnector4">
            <a:avLst>
              <a:gd name="adj1" fmla="val -71392"/>
              <a:gd name="adj2" fmla="val 106306"/>
            </a:avLst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1" name="Google Shape;471;p11"/>
          <p:cNvSpPr/>
          <p:nvPr/>
        </p:nvSpPr>
        <p:spPr>
          <a:xfrm>
            <a:off x="858411" y="4603784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1"/>
          <p:cNvSpPr/>
          <p:nvPr/>
        </p:nvSpPr>
        <p:spPr>
          <a:xfrm>
            <a:off x="2176085" y="5739401"/>
            <a:ext cx="3627003" cy="611382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 list empty?</a:t>
            </a:r>
            <a:endParaRPr/>
          </a:p>
        </p:txBody>
      </p:sp>
      <p:sp>
        <p:nvSpPr>
          <p:cNvPr id="472" name="Google Shape;472;p11"/>
          <p:cNvSpPr/>
          <p:nvPr/>
        </p:nvSpPr>
        <p:spPr>
          <a:xfrm>
            <a:off x="4579196" y="4383561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4579196" y="4867096"/>
            <a:ext cx="2636520" cy="523180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SG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inside the </a:t>
            </a:r>
            <a:r>
              <a:rPr lang="en-SG" dirty="0">
                <a:solidFill>
                  <a:schemeClr val="dk1"/>
                </a:solidFill>
              </a:rPr>
              <a:t>region from placement list </a:t>
            </a:r>
            <a:endParaRPr sz="1400" b="0" i="1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1"/>
          <p:cNvSpPr/>
          <p:nvPr/>
        </p:nvSpPr>
        <p:spPr>
          <a:xfrm>
            <a:off x="6150957" y="5774772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1"/>
          <p:cNvSpPr/>
          <p:nvPr/>
        </p:nvSpPr>
        <p:spPr>
          <a:xfrm>
            <a:off x="2671327" y="6568407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point cloud and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1"/>
          <p:cNvSpPr/>
          <p:nvPr/>
        </p:nvSpPr>
        <p:spPr>
          <a:xfrm>
            <a:off x="5447040" y="6211669"/>
            <a:ext cx="23164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Scene pointcloud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labels </a:t>
            </a:r>
            <a:r>
              <a:rPr lang="en-SG" sz="12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2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11"/>
          <p:cNvCxnSpPr>
            <a:stCxn id="457" idx="2"/>
            <a:endCxn id="472" idx="0"/>
          </p:cNvCxnSpPr>
          <p:nvPr/>
        </p:nvCxnSpPr>
        <p:spPr>
          <a:xfrm>
            <a:off x="5897456" y="4237722"/>
            <a:ext cx="0" cy="14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8" name="Google Shape;478;p11"/>
          <p:cNvCxnSpPr>
            <a:stCxn id="472" idx="2"/>
            <a:endCxn id="473" idx="0"/>
          </p:cNvCxnSpPr>
          <p:nvPr/>
        </p:nvCxnSpPr>
        <p:spPr>
          <a:xfrm>
            <a:off x="5897456" y="4691336"/>
            <a:ext cx="0" cy="17576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11"/>
          <p:cNvCxnSpPr>
            <a:stCxn id="473" idx="2"/>
            <a:endCxn id="470" idx="0"/>
          </p:cNvCxnSpPr>
          <p:nvPr/>
        </p:nvCxnSpPr>
        <p:spPr>
          <a:xfrm flipH="1">
            <a:off x="3989587" y="5390276"/>
            <a:ext cx="1907869" cy="349125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11"/>
          <p:cNvCxnSpPr>
            <a:endCxn id="470" idx="0"/>
          </p:cNvCxnSpPr>
          <p:nvPr/>
        </p:nvCxnSpPr>
        <p:spPr>
          <a:xfrm>
            <a:off x="3059586" y="4465601"/>
            <a:ext cx="930000" cy="1273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1" name="Google Shape;481;p11"/>
          <p:cNvCxnSpPr>
            <a:stCxn id="470" idx="2"/>
            <a:endCxn id="475" idx="0"/>
          </p:cNvCxnSpPr>
          <p:nvPr/>
        </p:nvCxnSpPr>
        <p:spPr>
          <a:xfrm>
            <a:off x="3989586" y="6350783"/>
            <a:ext cx="0" cy="217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2" name="Google Shape;482;p11"/>
          <p:cNvSpPr/>
          <p:nvPr/>
        </p:nvSpPr>
        <p:spPr>
          <a:xfrm>
            <a:off x="7955737" y="1832400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Placement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"/>
          <p:cNvSpPr/>
          <p:nvPr/>
        </p:nvSpPr>
        <p:spPr>
          <a:xfrm flipH="1">
            <a:off x="7961309" y="2997000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Collision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9803720" y="3083494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4288800" y="6219633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82;p11">
            <a:extLst>
              <a:ext uri="{FF2B5EF4-FFF2-40B4-BE49-F238E27FC236}">
                <a16:creationId xmlns:a16="http://schemas.microsoft.com/office/drawing/2014/main" id="{81FAEF23-C8D2-416F-AAAE-0A2AF892E49B}"/>
              </a:ext>
            </a:extLst>
          </p:cNvPr>
          <p:cNvSpPr/>
          <p:nvPr/>
        </p:nvSpPr>
        <p:spPr>
          <a:xfrm>
            <a:off x="10193088" y="180406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Occlusion ratio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11B465-4620-4957-A3D7-092F65331EBD}"/>
              </a:ext>
            </a:extLst>
          </p:cNvPr>
          <p:cNvSpPr/>
          <p:nvPr/>
        </p:nvSpPr>
        <p:spPr>
          <a:xfrm>
            <a:off x="10390289" y="1191975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b="1" dirty="0">
                <a:solidFill>
                  <a:schemeClr val="dk1"/>
                </a:solidFill>
              </a:rPr>
              <a:t>Control Variable</a:t>
            </a:r>
          </a:p>
        </p:txBody>
      </p:sp>
      <p:sp>
        <p:nvSpPr>
          <p:cNvPr id="45" name="Google Shape;482;p11">
            <a:extLst>
              <a:ext uri="{FF2B5EF4-FFF2-40B4-BE49-F238E27FC236}">
                <a16:creationId xmlns:a16="http://schemas.microsoft.com/office/drawing/2014/main" id="{887128A7-587E-4505-9DFF-262573E6621C}"/>
              </a:ext>
            </a:extLst>
          </p:cNvPr>
          <p:cNvSpPr/>
          <p:nvPr/>
        </p:nvSpPr>
        <p:spPr>
          <a:xfrm>
            <a:off x="10193088" y="2436578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Transaction ratio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3813C2-ADC0-4EEB-9C00-952A08CEC50F}"/>
              </a:ext>
            </a:extLst>
          </p:cNvPr>
          <p:cNvGrpSpPr/>
          <p:nvPr/>
        </p:nvGrpSpPr>
        <p:grpSpPr>
          <a:xfrm>
            <a:off x="7574634" y="3420726"/>
            <a:ext cx="4355406" cy="3457204"/>
            <a:chOff x="22525" y="6588325"/>
            <a:chExt cx="12046125" cy="82988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4DD0DB-51F2-4D62-BD90-F531598BF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133"/>
            <a:stretch/>
          </p:blipFill>
          <p:spPr>
            <a:xfrm>
              <a:off x="6183252" y="7548149"/>
              <a:ext cx="5885398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1B79C6-2031-4ED5-A029-66B5092D2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675" t="-1" b="-6886"/>
            <a:stretch/>
          </p:blipFill>
          <p:spPr>
            <a:xfrm>
              <a:off x="22525" y="7556940"/>
              <a:ext cx="6074122" cy="73302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E47A37-1FE7-4973-A19A-3ED072CD9B15}"/>
                </a:ext>
              </a:extLst>
            </p:cNvPr>
            <p:cNvSpPr/>
            <p:nvPr/>
          </p:nvSpPr>
          <p:spPr>
            <a:xfrm>
              <a:off x="1384689" y="6664806"/>
              <a:ext cx="11608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 dirty="0">
                  <a:solidFill>
                    <a:schemeClr val="dk1"/>
                  </a:solidFill>
                </a:rPr>
                <a:t>Before</a:t>
              </a:r>
              <a:endParaRPr lang="en-SG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12F5114-E60C-45E7-AC7A-E0B81A8B803D}"/>
                </a:ext>
              </a:extLst>
            </p:cNvPr>
            <p:cNvSpPr/>
            <p:nvPr/>
          </p:nvSpPr>
          <p:spPr>
            <a:xfrm>
              <a:off x="7854586" y="6588325"/>
              <a:ext cx="9044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 dirty="0">
                  <a:solidFill>
                    <a:schemeClr val="dk1"/>
                  </a:solidFill>
                </a:rPr>
                <a:t>After</a:t>
              </a:r>
              <a:endParaRPr lang="en-SG" sz="240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2"/>
          <p:cNvSpPr/>
          <p:nvPr/>
        </p:nvSpPr>
        <p:spPr>
          <a:xfrm>
            <a:off x="634980" y="1192002"/>
            <a:ext cx="7482860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2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14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2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Argumentation – Pipeline Design</a:t>
            </a:r>
            <a:r>
              <a:rPr lang="en-SG" sz="2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&amp;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Result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2269019" y="1409629"/>
            <a:ext cx="3864957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 list points cloud location for road (label=40) </a:t>
            </a:r>
            <a:r>
              <a:rPr lang="en-SG">
                <a:solidFill>
                  <a:schemeClr val="dk1"/>
                </a:solidFill>
              </a:rPr>
              <a:t>as </a:t>
            </a: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placement list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668618" y="1391468"/>
            <a:ext cx="173663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Semitic kitti point cloud &amp; label file</a:t>
            </a:r>
            <a:endParaRPr/>
          </a:p>
        </p:txBody>
      </p:sp>
      <p:sp>
        <p:nvSpPr>
          <p:cNvPr id="498" name="Google Shape;498;p12"/>
          <p:cNvSpPr/>
          <p:nvPr/>
        </p:nvSpPr>
        <p:spPr>
          <a:xfrm>
            <a:off x="2307000" y="3049945"/>
            <a:ext cx="3788999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select a Pedestrian sample and drop into the 8 category according to alpha angle and original distance to origin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647699" y="2439459"/>
            <a:ext cx="1632725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Sample</a:t>
            </a:r>
            <a:endParaRPr/>
          </a:p>
        </p:txBody>
      </p:sp>
      <p:sp>
        <p:nvSpPr>
          <p:cNvPr id="500" name="Google Shape;500;p12"/>
          <p:cNvSpPr/>
          <p:nvPr/>
        </p:nvSpPr>
        <p:spPr>
          <a:xfrm>
            <a:off x="6133976" y="1355540"/>
            <a:ext cx="18888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 central (x,y,z),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Velogyn Coordinate</a:t>
            </a:r>
            <a:endParaRPr/>
          </a:p>
        </p:txBody>
      </p:sp>
      <p:sp>
        <p:nvSpPr>
          <p:cNvPr id="501" name="Google Shape;501;p12"/>
          <p:cNvSpPr/>
          <p:nvPr/>
        </p:nvSpPr>
        <p:spPr>
          <a:xfrm>
            <a:off x="4579196" y="3968504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region occupied by </a:t>
            </a:r>
            <a:r>
              <a:rPr lang="en-SG">
                <a:solidFill>
                  <a:schemeClr val="dk1"/>
                </a:solidFill>
              </a:rPr>
              <a:t>Pedestrian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6336822" y="3216454"/>
            <a:ext cx="16015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Velodyn Coordinate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2"/>
          <p:cNvSpPr/>
          <p:nvPr/>
        </p:nvSpPr>
        <p:spPr>
          <a:xfrm>
            <a:off x="1741411" y="3967805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Pedestrian bounding box to camera  coordinate and add to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2"/>
          <p:cNvSpPr txBox="1"/>
          <p:nvPr/>
        </p:nvSpPr>
        <p:spPr>
          <a:xfrm>
            <a:off x="634980" y="4014713"/>
            <a:ext cx="1132860" cy="73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 scene object label</a:t>
            </a:r>
            <a:endParaRPr/>
          </a:p>
        </p:txBody>
      </p:sp>
      <p:cxnSp>
        <p:nvCxnSpPr>
          <p:cNvPr id="505" name="Google Shape;505;p12"/>
          <p:cNvCxnSpPr>
            <a:stCxn id="498" idx="2"/>
            <a:endCxn id="503" idx="0"/>
          </p:cNvCxnSpPr>
          <p:nvPr/>
        </p:nvCxnSpPr>
        <p:spPr>
          <a:xfrm flipH="1">
            <a:off x="3059699" y="3788607"/>
            <a:ext cx="1141800" cy="1791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6" name="Google Shape;506;p12"/>
          <p:cNvCxnSpPr>
            <a:stCxn id="498" idx="2"/>
            <a:endCxn id="501" idx="0"/>
          </p:cNvCxnSpPr>
          <p:nvPr/>
        </p:nvCxnSpPr>
        <p:spPr>
          <a:xfrm>
            <a:off x="4201499" y="3788607"/>
            <a:ext cx="1695900" cy="180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7" name="Google Shape;507;p12"/>
          <p:cNvSpPr txBox="1"/>
          <p:nvPr/>
        </p:nvSpPr>
        <p:spPr>
          <a:xfrm>
            <a:off x="1058026" y="822675"/>
            <a:ext cx="599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2b. Densely dispense Pedestrian to road on Scene</a:t>
            </a:r>
            <a:endParaRPr/>
          </a:p>
        </p:txBody>
      </p:sp>
      <p:sp>
        <p:nvSpPr>
          <p:cNvPr id="508" name="Google Shape;508;p12"/>
          <p:cNvSpPr/>
          <p:nvPr/>
        </p:nvSpPr>
        <p:spPr>
          <a:xfrm>
            <a:off x="8230057" y="240510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sz="1200" b="1" dirty="0">
                <a:solidFill>
                  <a:schemeClr val="dk1"/>
                </a:solidFill>
              </a:rPr>
              <a:t>Camera-</a:t>
            </a:r>
            <a:r>
              <a:rPr lang="en-SG" sz="1200" b="1" dirty="0" err="1">
                <a:solidFill>
                  <a:schemeClr val="dk1"/>
                </a:solidFill>
              </a:rPr>
              <a:t>Velodyn</a:t>
            </a:r>
            <a:r>
              <a:rPr lang="en-SG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Coordinate System</a:t>
            </a: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2"/>
          <p:cNvSpPr/>
          <p:nvPr/>
        </p:nvSpPr>
        <p:spPr>
          <a:xfrm flipH="1">
            <a:off x="8230057" y="1112443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2"/>
          <p:cNvSpPr/>
          <p:nvPr/>
        </p:nvSpPr>
        <p:spPr>
          <a:xfrm>
            <a:off x="10124475" y="1922385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2"/>
          <p:cNvSpPr/>
          <p:nvPr/>
        </p:nvSpPr>
        <p:spPr>
          <a:xfrm>
            <a:off x="10124475" y="2495653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2" name="Google Shape;512;p12"/>
          <p:cNvCxnSpPr>
            <a:stCxn id="513" idx="3"/>
            <a:endCxn id="498" idx="0"/>
          </p:cNvCxnSpPr>
          <p:nvPr/>
        </p:nvCxnSpPr>
        <p:spPr>
          <a:xfrm rot="10800000">
            <a:off x="4201388" y="3049892"/>
            <a:ext cx="1601700" cy="2995200"/>
          </a:xfrm>
          <a:prstGeom prst="bentConnector4">
            <a:avLst>
              <a:gd name="adj1" fmla="val -132149"/>
              <a:gd name="adj2" fmla="val 107630"/>
            </a:avLst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4" name="Google Shape;514;p12"/>
          <p:cNvSpPr/>
          <p:nvPr/>
        </p:nvSpPr>
        <p:spPr>
          <a:xfrm>
            <a:off x="858411" y="4857784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2"/>
          <p:cNvSpPr/>
          <p:nvPr/>
        </p:nvSpPr>
        <p:spPr>
          <a:xfrm>
            <a:off x="2176085" y="5739401"/>
            <a:ext cx="3627003" cy="611382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 list empty?</a:t>
            </a:r>
            <a:endParaRPr/>
          </a:p>
        </p:txBody>
      </p:sp>
      <p:sp>
        <p:nvSpPr>
          <p:cNvPr id="515" name="Google Shape;515;p12"/>
          <p:cNvSpPr/>
          <p:nvPr/>
        </p:nvSpPr>
        <p:spPr>
          <a:xfrm>
            <a:off x="4579196" y="4637561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2"/>
          <p:cNvSpPr/>
          <p:nvPr/>
        </p:nvSpPr>
        <p:spPr>
          <a:xfrm>
            <a:off x="4579196" y="5121077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placement list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2"/>
          <p:cNvSpPr/>
          <p:nvPr/>
        </p:nvSpPr>
        <p:spPr>
          <a:xfrm>
            <a:off x="6150957" y="5774772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2"/>
          <p:cNvSpPr/>
          <p:nvPr/>
        </p:nvSpPr>
        <p:spPr>
          <a:xfrm>
            <a:off x="2671327" y="6568407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point cloud and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2"/>
          <p:cNvSpPr/>
          <p:nvPr/>
        </p:nvSpPr>
        <p:spPr>
          <a:xfrm>
            <a:off x="5447040" y="6211669"/>
            <a:ext cx="23164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Scene pointcloud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labels </a:t>
            </a:r>
            <a:r>
              <a:rPr lang="en-SG" sz="12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2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12"/>
          <p:cNvCxnSpPr>
            <a:stCxn id="501" idx="2"/>
            <a:endCxn id="515" idx="0"/>
          </p:cNvCxnSpPr>
          <p:nvPr/>
        </p:nvCxnSpPr>
        <p:spPr>
          <a:xfrm>
            <a:off x="5897456" y="4491722"/>
            <a:ext cx="0" cy="14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1" name="Google Shape;521;p12"/>
          <p:cNvCxnSpPr>
            <a:stCxn id="515" idx="2"/>
            <a:endCxn id="516" idx="0"/>
          </p:cNvCxnSpPr>
          <p:nvPr/>
        </p:nvCxnSpPr>
        <p:spPr>
          <a:xfrm>
            <a:off x="5897456" y="4945336"/>
            <a:ext cx="0" cy="17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2" name="Google Shape;522;p12"/>
          <p:cNvCxnSpPr>
            <a:stCxn id="516" idx="2"/>
            <a:endCxn id="513" idx="0"/>
          </p:cNvCxnSpPr>
          <p:nvPr/>
        </p:nvCxnSpPr>
        <p:spPr>
          <a:xfrm flipH="1">
            <a:off x="3989456" y="5644295"/>
            <a:ext cx="1908000" cy="951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3" name="Google Shape;523;p12"/>
          <p:cNvCxnSpPr>
            <a:stCxn id="503" idx="2"/>
            <a:endCxn id="513" idx="0"/>
          </p:cNvCxnSpPr>
          <p:nvPr/>
        </p:nvCxnSpPr>
        <p:spPr>
          <a:xfrm>
            <a:off x="3059671" y="4706467"/>
            <a:ext cx="930000" cy="1032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4" name="Google Shape;524;p12"/>
          <p:cNvCxnSpPr>
            <a:stCxn id="513" idx="2"/>
            <a:endCxn id="518" idx="0"/>
          </p:cNvCxnSpPr>
          <p:nvPr/>
        </p:nvCxnSpPr>
        <p:spPr>
          <a:xfrm>
            <a:off x="3989586" y="6350783"/>
            <a:ext cx="0" cy="217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5" name="Google Shape;525;p12"/>
          <p:cNvSpPr/>
          <p:nvPr/>
        </p:nvSpPr>
        <p:spPr>
          <a:xfrm>
            <a:off x="8230057" y="1832400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Placement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2"/>
          <p:cNvSpPr/>
          <p:nvPr/>
        </p:nvSpPr>
        <p:spPr>
          <a:xfrm flipH="1">
            <a:off x="8235629" y="2997000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Collision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2"/>
          <p:cNvSpPr/>
          <p:nvPr/>
        </p:nvSpPr>
        <p:spPr>
          <a:xfrm>
            <a:off x="10124475" y="3083494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2"/>
          <p:cNvSpPr/>
          <p:nvPr/>
        </p:nvSpPr>
        <p:spPr>
          <a:xfrm>
            <a:off x="4288800" y="6219633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2"/>
          <p:cNvSpPr/>
          <p:nvPr/>
        </p:nvSpPr>
        <p:spPr>
          <a:xfrm>
            <a:off x="2306999" y="2150672"/>
            <a:ext cx="3788999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Categorize road list to 8 category according to angle and distance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0" name="Google Shape;530;p12"/>
          <p:cNvCxnSpPr>
            <a:stCxn id="496" idx="2"/>
            <a:endCxn id="529" idx="0"/>
          </p:cNvCxnSpPr>
          <p:nvPr/>
        </p:nvCxnSpPr>
        <p:spPr>
          <a:xfrm>
            <a:off x="4201497" y="1932847"/>
            <a:ext cx="0" cy="217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1" name="Google Shape;531;p12"/>
          <p:cNvCxnSpPr>
            <a:stCxn id="529" idx="2"/>
            <a:endCxn id="498" idx="0"/>
          </p:cNvCxnSpPr>
          <p:nvPr/>
        </p:nvCxnSpPr>
        <p:spPr>
          <a:xfrm>
            <a:off x="4201498" y="2673890"/>
            <a:ext cx="0" cy="3762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2" name="Google Shape;532;p12"/>
          <p:cNvSpPr/>
          <p:nvPr/>
        </p:nvSpPr>
        <p:spPr>
          <a:xfrm flipH="1">
            <a:off x="8235629" y="3622048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Angel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ry &amp; Alpha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2"/>
          <p:cNvSpPr/>
          <p:nvPr/>
        </p:nvSpPr>
        <p:spPr>
          <a:xfrm>
            <a:off x="10110184" y="3735574"/>
            <a:ext cx="295662" cy="181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79" y="0"/>
                </a:moveTo>
                <a:cubicBezTo>
                  <a:pt x="1565" y="0"/>
                  <a:pt x="1565" y="0"/>
                  <a:pt x="1565" y="0"/>
                </a:cubicBezTo>
                <a:cubicBezTo>
                  <a:pt x="782" y="0"/>
                  <a:pt x="0" y="1287"/>
                  <a:pt x="0" y="2575"/>
                </a:cubicBezTo>
                <a:cubicBezTo>
                  <a:pt x="0" y="19025"/>
                  <a:pt x="0" y="19025"/>
                  <a:pt x="0" y="19025"/>
                </a:cubicBezTo>
                <a:cubicBezTo>
                  <a:pt x="0" y="20313"/>
                  <a:pt x="782" y="21600"/>
                  <a:pt x="1565" y="21600"/>
                </a:cubicBezTo>
                <a:cubicBezTo>
                  <a:pt x="20079" y="21600"/>
                  <a:pt x="20079" y="21600"/>
                  <a:pt x="20079" y="21600"/>
                </a:cubicBezTo>
                <a:cubicBezTo>
                  <a:pt x="20818" y="21600"/>
                  <a:pt x="21600" y="20313"/>
                  <a:pt x="21600" y="19025"/>
                </a:cubicBezTo>
                <a:cubicBezTo>
                  <a:pt x="21600" y="2575"/>
                  <a:pt x="21600" y="2575"/>
                  <a:pt x="21600" y="2575"/>
                </a:cubicBezTo>
                <a:cubicBezTo>
                  <a:pt x="21600" y="1287"/>
                  <a:pt x="20818" y="0"/>
                  <a:pt x="20079" y="0"/>
                </a:cubicBezTo>
                <a:close/>
                <a:moveTo>
                  <a:pt x="11952" y="3862"/>
                </a:moveTo>
                <a:cubicBezTo>
                  <a:pt x="13864" y="3862"/>
                  <a:pt x="13864" y="3862"/>
                  <a:pt x="13864" y="3862"/>
                </a:cubicBezTo>
                <a:cubicBezTo>
                  <a:pt x="13864" y="7653"/>
                  <a:pt x="13864" y="7653"/>
                  <a:pt x="13864" y="7653"/>
                </a:cubicBezTo>
                <a:cubicBezTo>
                  <a:pt x="11952" y="7653"/>
                  <a:pt x="11952" y="7653"/>
                  <a:pt x="11952" y="7653"/>
                </a:cubicBezTo>
                <a:lnTo>
                  <a:pt x="11952" y="3862"/>
                </a:lnTo>
                <a:close/>
                <a:moveTo>
                  <a:pt x="15037" y="8940"/>
                </a:moveTo>
                <a:cubicBezTo>
                  <a:pt x="15037" y="12731"/>
                  <a:pt x="15037" y="12731"/>
                  <a:pt x="15037" y="12731"/>
                </a:cubicBezTo>
                <a:cubicBezTo>
                  <a:pt x="13125" y="12731"/>
                  <a:pt x="13125" y="12731"/>
                  <a:pt x="13125" y="12731"/>
                </a:cubicBezTo>
                <a:cubicBezTo>
                  <a:pt x="13125" y="8940"/>
                  <a:pt x="13125" y="8940"/>
                  <a:pt x="13125" y="8940"/>
                </a:cubicBezTo>
                <a:lnTo>
                  <a:pt x="15037" y="8940"/>
                </a:lnTo>
                <a:close/>
                <a:moveTo>
                  <a:pt x="8475" y="3862"/>
                </a:moveTo>
                <a:cubicBezTo>
                  <a:pt x="10822" y="3862"/>
                  <a:pt x="10822" y="3862"/>
                  <a:pt x="10822" y="3862"/>
                </a:cubicBezTo>
                <a:cubicBezTo>
                  <a:pt x="10822" y="7653"/>
                  <a:pt x="10822" y="7653"/>
                  <a:pt x="10822" y="7653"/>
                </a:cubicBezTo>
                <a:cubicBezTo>
                  <a:pt x="8475" y="7653"/>
                  <a:pt x="8475" y="7653"/>
                  <a:pt x="8475" y="7653"/>
                </a:cubicBezTo>
                <a:lnTo>
                  <a:pt x="8475" y="3862"/>
                </a:lnTo>
                <a:close/>
                <a:moveTo>
                  <a:pt x="11952" y="8940"/>
                </a:moveTo>
                <a:cubicBezTo>
                  <a:pt x="11952" y="12731"/>
                  <a:pt x="11952" y="12731"/>
                  <a:pt x="11952" y="12731"/>
                </a:cubicBezTo>
                <a:cubicBezTo>
                  <a:pt x="9648" y="12731"/>
                  <a:pt x="9648" y="12731"/>
                  <a:pt x="9648" y="12731"/>
                </a:cubicBezTo>
                <a:cubicBezTo>
                  <a:pt x="9648" y="8940"/>
                  <a:pt x="9648" y="8940"/>
                  <a:pt x="9648" y="8940"/>
                </a:cubicBezTo>
                <a:lnTo>
                  <a:pt x="11952" y="8940"/>
                </a:lnTo>
                <a:close/>
                <a:moveTo>
                  <a:pt x="5389" y="3862"/>
                </a:moveTo>
                <a:cubicBezTo>
                  <a:pt x="7736" y="3862"/>
                  <a:pt x="7736" y="3862"/>
                  <a:pt x="7736" y="3862"/>
                </a:cubicBezTo>
                <a:cubicBezTo>
                  <a:pt x="7736" y="7653"/>
                  <a:pt x="7736" y="7653"/>
                  <a:pt x="7736" y="7653"/>
                </a:cubicBezTo>
                <a:cubicBezTo>
                  <a:pt x="5389" y="7653"/>
                  <a:pt x="5389" y="7653"/>
                  <a:pt x="5389" y="7653"/>
                </a:cubicBezTo>
                <a:lnTo>
                  <a:pt x="5389" y="3862"/>
                </a:lnTo>
                <a:close/>
                <a:moveTo>
                  <a:pt x="8475" y="8940"/>
                </a:moveTo>
                <a:cubicBezTo>
                  <a:pt x="8475" y="12731"/>
                  <a:pt x="8475" y="12731"/>
                  <a:pt x="8475" y="12731"/>
                </a:cubicBezTo>
                <a:cubicBezTo>
                  <a:pt x="6563" y="12731"/>
                  <a:pt x="6563" y="12731"/>
                  <a:pt x="6563" y="12731"/>
                </a:cubicBezTo>
                <a:cubicBezTo>
                  <a:pt x="6563" y="8940"/>
                  <a:pt x="6563" y="8940"/>
                  <a:pt x="6563" y="8940"/>
                </a:cubicBezTo>
                <a:lnTo>
                  <a:pt x="8475" y="8940"/>
                </a:lnTo>
                <a:close/>
                <a:moveTo>
                  <a:pt x="2347" y="3862"/>
                </a:moveTo>
                <a:cubicBezTo>
                  <a:pt x="4259" y="3862"/>
                  <a:pt x="4259" y="3862"/>
                  <a:pt x="4259" y="3862"/>
                </a:cubicBezTo>
                <a:cubicBezTo>
                  <a:pt x="4259" y="7653"/>
                  <a:pt x="4259" y="7653"/>
                  <a:pt x="4259" y="7653"/>
                </a:cubicBezTo>
                <a:cubicBezTo>
                  <a:pt x="2347" y="7653"/>
                  <a:pt x="2347" y="7653"/>
                  <a:pt x="2347" y="7653"/>
                </a:cubicBezTo>
                <a:lnTo>
                  <a:pt x="2347" y="3862"/>
                </a:lnTo>
                <a:close/>
                <a:moveTo>
                  <a:pt x="5389" y="8940"/>
                </a:moveTo>
                <a:cubicBezTo>
                  <a:pt x="5389" y="12731"/>
                  <a:pt x="5389" y="12731"/>
                  <a:pt x="5389" y="12731"/>
                </a:cubicBezTo>
                <a:cubicBezTo>
                  <a:pt x="3086" y="12731"/>
                  <a:pt x="3086" y="12731"/>
                  <a:pt x="3086" y="12731"/>
                </a:cubicBezTo>
                <a:cubicBezTo>
                  <a:pt x="3086" y="8940"/>
                  <a:pt x="3086" y="8940"/>
                  <a:pt x="3086" y="8940"/>
                </a:cubicBezTo>
                <a:lnTo>
                  <a:pt x="5389" y="8940"/>
                </a:lnTo>
                <a:close/>
                <a:moveTo>
                  <a:pt x="4259" y="17809"/>
                </a:moveTo>
                <a:cubicBezTo>
                  <a:pt x="2347" y="17809"/>
                  <a:pt x="2347" y="17809"/>
                  <a:pt x="2347" y="17809"/>
                </a:cubicBezTo>
                <a:cubicBezTo>
                  <a:pt x="2347" y="14591"/>
                  <a:pt x="2347" y="14591"/>
                  <a:pt x="2347" y="14591"/>
                </a:cubicBezTo>
                <a:cubicBezTo>
                  <a:pt x="4259" y="14591"/>
                  <a:pt x="4259" y="14591"/>
                  <a:pt x="4259" y="14591"/>
                </a:cubicBezTo>
                <a:lnTo>
                  <a:pt x="4259" y="17809"/>
                </a:lnTo>
                <a:close/>
                <a:moveTo>
                  <a:pt x="16167" y="17809"/>
                </a:moveTo>
                <a:cubicBezTo>
                  <a:pt x="5389" y="17809"/>
                  <a:pt x="5389" y="17809"/>
                  <a:pt x="5389" y="17809"/>
                </a:cubicBezTo>
                <a:cubicBezTo>
                  <a:pt x="5389" y="14591"/>
                  <a:pt x="5389" y="14591"/>
                  <a:pt x="5389" y="14591"/>
                </a:cubicBezTo>
                <a:cubicBezTo>
                  <a:pt x="16167" y="14591"/>
                  <a:pt x="16167" y="14591"/>
                  <a:pt x="16167" y="14591"/>
                </a:cubicBezTo>
                <a:lnTo>
                  <a:pt x="16167" y="17809"/>
                </a:lnTo>
                <a:close/>
                <a:moveTo>
                  <a:pt x="19253" y="17809"/>
                </a:moveTo>
                <a:cubicBezTo>
                  <a:pt x="17341" y="17809"/>
                  <a:pt x="17341" y="17809"/>
                  <a:pt x="17341" y="17809"/>
                </a:cubicBezTo>
                <a:cubicBezTo>
                  <a:pt x="17341" y="14591"/>
                  <a:pt x="17341" y="14591"/>
                  <a:pt x="17341" y="14591"/>
                </a:cubicBezTo>
                <a:cubicBezTo>
                  <a:pt x="19253" y="14591"/>
                  <a:pt x="19253" y="14591"/>
                  <a:pt x="19253" y="14591"/>
                </a:cubicBezTo>
                <a:lnTo>
                  <a:pt x="19253" y="17809"/>
                </a:lnTo>
                <a:close/>
                <a:moveTo>
                  <a:pt x="16167" y="12731"/>
                </a:moveTo>
                <a:cubicBezTo>
                  <a:pt x="16167" y="8940"/>
                  <a:pt x="16167" y="8940"/>
                  <a:pt x="16167" y="8940"/>
                </a:cubicBezTo>
                <a:cubicBezTo>
                  <a:pt x="18471" y="8940"/>
                  <a:pt x="18471" y="8940"/>
                  <a:pt x="18471" y="8940"/>
                </a:cubicBezTo>
                <a:cubicBezTo>
                  <a:pt x="18471" y="12731"/>
                  <a:pt x="18471" y="12731"/>
                  <a:pt x="18471" y="12731"/>
                </a:cubicBezTo>
                <a:lnTo>
                  <a:pt x="16167" y="12731"/>
                </a:lnTo>
                <a:close/>
                <a:moveTo>
                  <a:pt x="19253" y="7653"/>
                </a:moveTo>
                <a:cubicBezTo>
                  <a:pt x="15037" y="7653"/>
                  <a:pt x="15037" y="7653"/>
                  <a:pt x="15037" y="7653"/>
                </a:cubicBezTo>
                <a:cubicBezTo>
                  <a:pt x="15037" y="3862"/>
                  <a:pt x="15037" y="3862"/>
                  <a:pt x="15037" y="3862"/>
                </a:cubicBezTo>
                <a:cubicBezTo>
                  <a:pt x="19253" y="3862"/>
                  <a:pt x="19253" y="3862"/>
                  <a:pt x="19253" y="3862"/>
                </a:cubicBezTo>
                <a:lnTo>
                  <a:pt x="19253" y="76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2"/>
          <p:cNvSpPr/>
          <p:nvPr/>
        </p:nvSpPr>
        <p:spPr>
          <a:xfrm>
            <a:off x="8967149" y="4637561"/>
            <a:ext cx="2048194" cy="2048194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DB32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2"/>
          <p:cNvSpPr/>
          <p:nvPr/>
        </p:nvSpPr>
        <p:spPr>
          <a:xfrm>
            <a:off x="9341030" y="5041632"/>
            <a:ext cx="1300431" cy="1300431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DB32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12"/>
          <p:cNvCxnSpPr>
            <a:stCxn id="534" idx="2"/>
            <a:endCxn id="534" idx="6"/>
          </p:cNvCxnSpPr>
          <p:nvPr/>
        </p:nvCxnSpPr>
        <p:spPr>
          <a:xfrm>
            <a:off x="8967149" y="5661658"/>
            <a:ext cx="2048100" cy="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7" name="Google Shape;537;p12"/>
          <p:cNvCxnSpPr>
            <a:stCxn id="534" idx="4"/>
            <a:endCxn id="534" idx="0"/>
          </p:cNvCxnSpPr>
          <p:nvPr/>
        </p:nvCxnSpPr>
        <p:spPr>
          <a:xfrm rot="10800000">
            <a:off x="9991246" y="4637655"/>
            <a:ext cx="0" cy="20481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8" name="Google Shape;538;p12"/>
          <p:cNvSpPr txBox="1"/>
          <p:nvPr/>
        </p:nvSpPr>
        <p:spPr>
          <a:xfrm>
            <a:off x="9937383" y="4337137"/>
            <a:ext cx="4571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539" name="Google Shape;539;p12"/>
          <p:cNvSpPr txBox="1"/>
          <p:nvPr/>
        </p:nvSpPr>
        <p:spPr>
          <a:xfrm>
            <a:off x="11107789" y="5459630"/>
            <a:ext cx="24093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540" name="Google Shape;540;p12"/>
          <p:cNvSpPr txBox="1"/>
          <p:nvPr/>
        </p:nvSpPr>
        <p:spPr>
          <a:xfrm>
            <a:off x="10130603" y="5166980"/>
            <a:ext cx="4571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41" name="Google Shape;541;p12"/>
          <p:cNvSpPr txBox="1"/>
          <p:nvPr/>
        </p:nvSpPr>
        <p:spPr>
          <a:xfrm>
            <a:off x="10139589" y="5713219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42" name="Google Shape;542;p12"/>
          <p:cNvSpPr txBox="1"/>
          <p:nvPr/>
        </p:nvSpPr>
        <p:spPr>
          <a:xfrm>
            <a:off x="9647433" y="5713219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43" name="Google Shape;543;p12"/>
          <p:cNvSpPr txBox="1"/>
          <p:nvPr/>
        </p:nvSpPr>
        <p:spPr>
          <a:xfrm>
            <a:off x="9664702" y="5169009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44" name="Google Shape;544;p12"/>
          <p:cNvSpPr txBox="1"/>
          <p:nvPr/>
        </p:nvSpPr>
        <p:spPr>
          <a:xfrm>
            <a:off x="10414839" y="4872156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45" name="Google Shape;545;p12"/>
          <p:cNvSpPr txBox="1"/>
          <p:nvPr/>
        </p:nvSpPr>
        <p:spPr>
          <a:xfrm>
            <a:off x="10415925" y="6084281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46" name="Google Shape;546;p12"/>
          <p:cNvSpPr txBox="1"/>
          <p:nvPr/>
        </p:nvSpPr>
        <p:spPr>
          <a:xfrm>
            <a:off x="9323332" y="6098081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547" name="Google Shape;547;p12"/>
          <p:cNvSpPr txBox="1"/>
          <p:nvPr/>
        </p:nvSpPr>
        <p:spPr>
          <a:xfrm>
            <a:off x="9376703" y="4848013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59" name="Google Shape;482;p11">
            <a:extLst>
              <a:ext uri="{FF2B5EF4-FFF2-40B4-BE49-F238E27FC236}">
                <a16:creationId xmlns:a16="http://schemas.microsoft.com/office/drawing/2014/main" id="{AFE44CFF-B982-4807-97F4-6EECD94C31C1}"/>
              </a:ext>
            </a:extLst>
          </p:cNvPr>
          <p:cNvSpPr/>
          <p:nvPr/>
        </p:nvSpPr>
        <p:spPr>
          <a:xfrm>
            <a:off x="10414839" y="1101308"/>
            <a:ext cx="1797317" cy="2952735"/>
          </a:xfrm>
          <a:prstGeom prst="roundRect">
            <a:avLst>
              <a:gd name="adj" fmla="val 35680"/>
            </a:avLst>
          </a:prstGeom>
          <a:solidFill>
            <a:srgbClr val="EFF0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482;p11">
            <a:extLst>
              <a:ext uri="{FF2B5EF4-FFF2-40B4-BE49-F238E27FC236}">
                <a16:creationId xmlns:a16="http://schemas.microsoft.com/office/drawing/2014/main" id="{BF431D98-A5E4-449C-8274-55B6FA157F82}"/>
              </a:ext>
            </a:extLst>
          </p:cNvPr>
          <p:cNvSpPr/>
          <p:nvPr/>
        </p:nvSpPr>
        <p:spPr>
          <a:xfrm>
            <a:off x="10414839" y="1832550"/>
            <a:ext cx="1797317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Occlusion ratio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7EE3CDA-EA47-476E-8F60-1793C642A560}"/>
              </a:ext>
            </a:extLst>
          </p:cNvPr>
          <p:cNvSpPr/>
          <p:nvPr/>
        </p:nvSpPr>
        <p:spPr>
          <a:xfrm>
            <a:off x="10612040" y="1220460"/>
            <a:ext cx="1492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b="1" dirty="0">
                <a:solidFill>
                  <a:schemeClr val="dk1"/>
                </a:solidFill>
              </a:rPr>
              <a:t>Control Variable</a:t>
            </a:r>
          </a:p>
        </p:txBody>
      </p:sp>
      <p:sp>
        <p:nvSpPr>
          <p:cNvPr id="62" name="Google Shape;482;p11">
            <a:extLst>
              <a:ext uri="{FF2B5EF4-FFF2-40B4-BE49-F238E27FC236}">
                <a16:creationId xmlns:a16="http://schemas.microsoft.com/office/drawing/2014/main" id="{76FB878C-9858-4182-8F29-F1B2F21080AA}"/>
              </a:ext>
            </a:extLst>
          </p:cNvPr>
          <p:cNvSpPr/>
          <p:nvPr/>
        </p:nvSpPr>
        <p:spPr>
          <a:xfrm>
            <a:off x="10414839" y="2465063"/>
            <a:ext cx="1797317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Transaction ratio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482;p11">
            <a:extLst>
              <a:ext uri="{FF2B5EF4-FFF2-40B4-BE49-F238E27FC236}">
                <a16:creationId xmlns:a16="http://schemas.microsoft.com/office/drawing/2014/main" id="{E5AADB72-0711-4FEA-8511-C49C8038450B}"/>
              </a:ext>
            </a:extLst>
          </p:cNvPr>
          <p:cNvSpPr/>
          <p:nvPr/>
        </p:nvSpPr>
        <p:spPr>
          <a:xfrm>
            <a:off x="10423832" y="3040898"/>
            <a:ext cx="1797317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Density at Scene angle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"/>
          <p:cNvSpPr/>
          <p:nvPr/>
        </p:nvSpPr>
        <p:spPr>
          <a:xfrm>
            <a:off x="7707952" y="1181714"/>
            <a:ext cx="1888846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3"/>
          <p:cNvSpPr/>
          <p:nvPr/>
        </p:nvSpPr>
        <p:spPr>
          <a:xfrm>
            <a:off x="102545" y="1192002"/>
            <a:ext cx="7482860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3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15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3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3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3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Argumentation – Pipeline Design</a:t>
            </a:r>
            <a:r>
              <a:rPr lang="en-SG" sz="2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&amp;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Result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13"/>
          <p:cNvSpPr/>
          <p:nvPr/>
        </p:nvSpPr>
        <p:spPr>
          <a:xfrm>
            <a:off x="1736584" y="1409629"/>
            <a:ext cx="3864957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>
                <a:solidFill>
                  <a:schemeClr val="dk1"/>
                </a:solidFill>
              </a:rPr>
              <a:t>Short list points cloud location for road (label=40) as placement list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9" name="Google Shape;559;p13"/>
          <p:cNvSpPr txBox="1"/>
          <p:nvPr/>
        </p:nvSpPr>
        <p:spPr>
          <a:xfrm>
            <a:off x="136183" y="1391468"/>
            <a:ext cx="173663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Semitic kitti point cloud &amp; label file</a:t>
            </a:r>
            <a:endParaRPr/>
          </a:p>
        </p:txBody>
      </p:sp>
      <p:sp>
        <p:nvSpPr>
          <p:cNvPr id="560" name="Google Shape;560;p13"/>
          <p:cNvSpPr/>
          <p:nvPr/>
        </p:nvSpPr>
        <p:spPr>
          <a:xfrm>
            <a:off x="1774565" y="3049945"/>
            <a:ext cx="3788999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select a Pedestrian sample and drop into the 8 category according to alpha angle and original distance to origin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3"/>
          <p:cNvSpPr txBox="1"/>
          <p:nvPr/>
        </p:nvSpPr>
        <p:spPr>
          <a:xfrm>
            <a:off x="115264" y="2439459"/>
            <a:ext cx="1632725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Sample</a:t>
            </a:r>
            <a:endParaRPr/>
          </a:p>
        </p:txBody>
      </p:sp>
      <p:sp>
        <p:nvSpPr>
          <p:cNvPr id="562" name="Google Shape;562;p13"/>
          <p:cNvSpPr/>
          <p:nvPr/>
        </p:nvSpPr>
        <p:spPr>
          <a:xfrm>
            <a:off x="5601541" y="1355540"/>
            <a:ext cx="18888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 central (x,y,z),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Velogyn Coordinate</a:t>
            </a:r>
            <a:endParaRPr/>
          </a:p>
        </p:txBody>
      </p:sp>
      <p:sp>
        <p:nvSpPr>
          <p:cNvPr id="563" name="Google Shape;563;p13"/>
          <p:cNvSpPr/>
          <p:nvPr/>
        </p:nvSpPr>
        <p:spPr>
          <a:xfrm>
            <a:off x="4046761" y="3968504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region occupied by Pedestrain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3"/>
          <p:cNvSpPr/>
          <p:nvPr/>
        </p:nvSpPr>
        <p:spPr>
          <a:xfrm>
            <a:off x="5804387" y="3216454"/>
            <a:ext cx="16015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Velodyn Coordinate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3"/>
          <p:cNvSpPr/>
          <p:nvPr/>
        </p:nvSpPr>
        <p:spPr>
          <a:xfrm>
            <a:off x="1208976" y="3967805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Pedestrian bounding box to camera  coordinate and add to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3"/>
          <p:cNvSpPr txBox="1"/>
          <p:nvPr/>
        </p:nvSpPr>
        <p:spPr>
          <a:xfrm>
            <a:off x="102545" y="4014713"/>
            <a:ext cx="1132860" cy="73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 scene object label</a:t>
            </a:r>
            <a:endParaRPr/>
          </a:p>
        </p:txBody>
      </p:sp>
      <p:cxnSp>
        <p:nvCxnSpPr>
          <p:cNvPr id="567" name="Google Shape;567;p13"/>
          <p:cNvCxnSpPr>
            <a:stCxn id="560" idx="2"/>
            <a:endCxn id="565" idx="0"/>
          </p:cNvCxnSpPr>
          <p:nvPr/>
        </p:nvCxnSpPr>
        <p:spPr>
          <a:xfrm flipH="1">
            <a:off x="2527264" y="3788607"/>
            <a:ext cx="1141800" cy="1791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8" name="Google Shape;568;p13"/>
          <p:cNvCxnSpPr>
            <a:stCxn id="560" idx="2"/>
            <a:endCxn id="563" idx="0"/>
          </p:cNvCxnSpPr>
          <p:nvPr/>
        </p:nvCxnSpPr>
        <p:spPr>
          <a:xfrm>
            <a:off x="3669064" y="3788607"/>
            <a:ext cx="1695900" cy="180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9" name="Google Shape;569;p13"/>
          <p:cNvSpPr txBox="1"/>
          <p:nvPr/>
        </p:nvSpPr>
        <p:spPr>
          <a:xfrm>
            <a:off x="1508336" y="822672"/>
            <a:ext cx="5542704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2c. Densely dispense Pedestrian to road on Scene</a:t>
            </a:r>
            <a:endParaRPr/>
          </a:p>
        </p:txBody>
      </p:sp>
      <p:sp>
        <p:nvSpPr>
          <p:cNvPr id="570" name="Google Shape;570;p13"/>
          <p:cNvSpPr/>
          <p:nvPr/>
        </p:nvSpPr>
        <p:spPr>
          <a:xfrm>
            <a:off x="10028621" y="2791262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sz="1200" b="1" dirty="0">
                <a:solidFill>
                  <a:schemeClr val="dk1"/>
                </a:solidFill>
              </a:rPr>
              <a:t>Camera-</a:t>
            </a:r>
            <a:r>
              <a:rPr lang="en-SG" sz="1200" b="1" dirty="0" err="1">
                <a:solidFill>
                  <a:schemeClr val="dk1"/>
                </a:solidFill>
              </a:rPr>
              <a:t>Velodyn</a:t>
            </a:r>
            <a:r>
              <a:rPr lang="en-SG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Coordinate System</a:t>
            </a: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3"/>
          <p:cNvSpPr/>
          <p:nvPr/>
        </p:nvSpPr>
        <p:spPr>
          <a:xfrm flipH="1">
            <a:off x="10038601" y="1155139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3"/>
          <p:cNvSpPr/>
          <p:nvPr/>
        </p:nvSpPr>
        <p:spPr>
          <a:xfrm>
            <a:off x="11923039" y="2308542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3"/>
          <p:cNvSpPr/>
          <p:nvPr/>
        </p:nvSpPr>
        <p:spPr>
          <a:xfrm>
            <a:off x="11923039" y="2881810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13"/>
          <p:cNvCxnSpPr>
            <a:stCxn id="575" idx="3"/>
            <a:endCxn id="560" idx="0"/>
          </p:cNvCxnSpPr>
          <p:nvPr/>
        </p:nvCxnSpPr>
        <p:spPr>
          <a:xfrm rot="10800000">
            <a:off x="3668953" y="3049892"/>
            <a:ext cx="1601700" cy="2995200"/>
          </a:xfrm>
          <a:prstGeom prst="bentConnector4">
            <a:avLst>
              <a:gd name="adj1" fmla="val -132149"/>
              <a:gd name="adj2" fmla="val 107630"/>
            </a:avLst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6" name="Google Shape;576;p13"/>
          <p:cNvSpPr/>
          <p:nvPr/>
        </p:nvSpPr>
        <p:spPr>
          <a:xfrm>
            <a:off x="325976" y="4857784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3"/>
          <p:cNvSpPr/>
          <p:nvPr/>
        </p:nvSpPr>
        <p:spPr>
          <a:xfrm>
            <a:off x="1643650" y="5739401"/>
            <a:ext cx="3627003" cy="611382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 list empty?</a:t>
            </a:r>
            <a:endParaRPr/>
          </a:p>
        </p:txBody>
      </p:sp>
      <p:sp>
        <p:nvSpPr>
          <p:cNvPr id="577" name="Google Shape;577;p13"/>
          <p:cNvSpPr/>
          <p:nvPr/>
        </p:nvSpPr>
        <p:spPr>
          <a:xfrm>
            <a:off x="4046761" y="4637561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3"/>
          <p:cNvSpPr/>
          <p:nvPr/>
        </p:nvSpPr>
        <p:spPr>
          <a:xfrm>
            <a:off x="4046761" y="5121077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placement list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3"/>
          <p:cNvSpPr/>
          <p:nvPr/>
        </p:nvSpPr>
        <p:spPr>
          <a:xfrm>
            <a:off x="5618522" y="5774772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3"/>
          <p:cNvSpPr/>
          <p:nvPr/>
        </p:nvSpPr>
        <p:spPr>
          <a:xfrm>
            <a:off x="7848746" y="1613978"/>
            <a:ext cx="1713795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projection area from origin to nearest object</a:t>
            </a:r>
            <a:endParaRPr/>
          </a:p>
        </p:txBody>
      </p:sp>
      <p:cxnSp>
        <p:nvCxnSpPr>
          <p:cNvPr id="581" name="Google Shape;581;p13"/>
          <p:cNvCxnSpPr>
            <a:stCxn id="563" idx="2"/>
            <a:endCxn id="577" idx="0"/>
          </p:cNvCxnSpPr>
          <p:nvPr/>
        </p:nvCxnSpPr>
        <p:spPr>
          <a:xfrm>
            <a:off x="5365021" y="4491722"/>
            <a:ext cx="0" cy="14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2" name="Google Shape;582;p13"/>
          <p:cNvCxnSpPr>
            <a:stCxn id="577" idx="2"/>
            <a:endCxn id="578" idx="0"/>
          </p:cNvCxnSpPr>
          <p:nvPr/>
        </p:nvCxnSpPr>
        <p:spPr>
          <a:xfrm>
            <a:off x="5365021" y="4945336"/>
            <a:ext cx="0" cy="17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3" name="Google Shape;583;p13"/>
          <p:cNvCxnSpPr>
            <a:stCxn id="578" idx="2"/>
            <a:endCxn id="575" idx="0"/>
          </p:cNvCxnSpPr>
          <p:nvPr/>
        </p:nvCxnSpPr>
        <p:spPr>
          <a:xfrm flipH="1">
            <a:off x="3457021" y="5644295"/>
            <a:ext cx="1908000" cy="951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4" name="Google Shape;584;p13"/>
          <p:cNvCxnSpPr>
            <a:stCxn id="565" idx="2"/>
            <a:endCxn id="575" idx="0"/>
          </p:cNvCxnSpPr>
          <p:nvPr/>
        </p:nvCxnSpPr>
        <p:spPr>
          <a:xfrm>
            <a:off x="2527236" y="4706467"/>
            <a:ext cx="930000" cy="1032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5" name="Google Shape;585;p13"/>
          <p:cNvSpPr/>
          <p:nvPr/>
        </p:nvSpPr>
        <p:spPr>
          <a:xfrm>
            <a:off x="10028621" y="2218557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Placement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3"/>
          <p:cNvSpPr/>
          <p:nvPr/>
        </p:nvSpPr>
        <p:spPr>
          <a:xfrm flipH="1">
            <a:off x="10034193" y="3383157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Collision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3"/>
          <p:cNvSpPr/>
          <p:nvPr/>
        </p:nvSpPr>
        <p:spPr>
          <a:xfrm>
            <a:off x="11923039" y="3469651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3"/>
          <p:cNvSpPr/>
          <p:nvPr/>
        </p:nvSpPr>
        <p:spPr>
          <a:xfrm>
            <a:off x="3756365" y="6219633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3"/>
          <p:cNvSpPr/>
          <p:nvPr/>
        </p:nvSpPr>
        <p:spPr>
          <a:xfrm>
            <a:off x="1774564" y="2150672"/>
            <a:ext cx="3788999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Categorize road list to 8 category according to angle and distance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13"/>
          <p:cNvCxnSpPr>
            <a:stCxn id="558" idx="2"/>
            <a:endCxn id="589" idx="0"/>
          </p:cNvCxnSpPr>
          <p:nvPr/>
        </p:nvCxnSpPr>
        <p:spPr>
          <a:xfrm>
            <a:off x="3669063" y="1932847"/>
            <a:ext cx="0" cy="217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1" name="Google Shape;591;p13"/>
          <p:cNvCxnSpPr>
            <a:stCxn id="589" idx="2"/>
            <a:endCxn id="560" idx="0"/>
          </p:cNvCxnSpPr>
          <p:nvPr/>
        </p:nvCxnSpPr>
        <p:spPr>
          <a:xfrm>
            <a:off x="3669063" y="2673890"/>
            <a:ext cx="0" cy="3762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2" name="Google Shape;592;p13"/>
          <p:cNvSpPr/>
          <p:nvPr/>
        </p:nvSpPr>
        <p:spPr>
          <a:xfrm flipH="1">
            <a:off x="10034193" y="400820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Angel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ry &amp; Alpha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3"/>
          <p:cNvSpPr/>
          <p:nvPr/>
        </p:nvSpPr>
        <p:spPr>
          <a:xfrm>
            <a:off x="11908748" y="4121731"/>
            <a:ext cx="295662" cy="181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79" y="0"/>
                </a:moveTo>
                <a:cubicBezTo>
                  <a:pt x="1565" y="0"/>
                  <a:pt x="1565" y="0"/>
                  <a:pt x="1565" y="0"/>
                </a:cubicBezTo>
                <a:cubicBezTo>
                  <a:pt x="782" y="0"/>
                  <a:pt x="0" y="1287"/>
                  <a:pt x="0" y="2575"/>
                </a:cubicBezTo>
                <a:cubicBezTo>
                  <a:pt x="0" y="19025"/>
                  <a:pt x="0" y="19025"/>
                  <a:pt x="0" y="19025"/>
                </a:cubicBezTo>
                <a:cubicBezTo>
                  <a:pt x="0" y="20313"/>
                  <a:pt x="782" y="21600"/>
                  <a:pt x="1565" y="21600"/>
                </a:cubicBezTo>
                <a:cubicBezTo>
                  <a:pt x="20079" y="21600"/>
                  <a:pt x="20079" y="21600"/>
                  <a:pt x="20079" y="21600"/>
                </a:cubicBezTo>
                <a:cubicBezTo>
                  <a:pt x="20818" y="21600"/>
                  <a:pt x="21600" y="20313"/>
                  <a:pt x="21600" y="19025"/>
                </a:cubicBezTo>
                <a:cubicBezTo>
                  <a:pt x="21600" y="2575"/>
                  <a:pt x="21600" y="2575"/>
                  <a:pt x="21600" y="2575"/>
                </a:cubicBezTo>
                <a:cubicBezTo>
                  <a:pt x="21600" y="1287"/>
                  <a:pt x="20818" y="0"/>
                  <a:pt x="20079" y="0"/>
                </a:cubicBezTo>
                <a:close/>
                <a:moveTo>
                  <a:pt x="11952" y="3862"/>
                </a:moveTo>
                <a:cubicBezTo>
                  <a:pt x="13864" y="3862"/>
                  <a:pt x="13864" y="3862"/>
                  <a:pt x="13864" y="3862"/>
                </a:cubicBezTo>
                <a:cubicBezTo>
                  <a:pt x="13864" y="7653"/>
                  <a:pt x="13864" y="7653"/>
                  <a:pt x="13864" y="7653"/>
                </a:cubicBezTo>
                <a:cubicBezTo>
                  <a:pt x="11952" y="7653"/>
                  <a:pt x="11952" y="7653"/>
                  <a:pt x="11952" y="7653"/>
                </a:cubicBezTo>
                <a:lnTo>
                  <a:pt x="11952" y="3862"/>
                </a:lnTo>
                <a:close/>
                <a:moveTo>
                  <a:pt x="15037" y="8940"/>
                </a:moveTo>
                <a:cubicBezTo>
                  <a:pt x="15037" y="12731"/>
                  <a:pt x="15037" y="12731"/>
                  <a:pt x="15037" y="12731"/>
                </a:cubicBezTo>
                <a:cubicBezTo>
                  <a:pt x="13125" y="12731"/>
                  <a:pt x="13125" y="12731"/>
                  <a:pt x="13125" y="12731"/>
                </a:cubicBezTo>
                <a:cubicBezTo>
                  <a:pt x="13125" y="8940"/>
                  <a:pt x="13125" y="8940"/>
                  <a:pt x="13125" y="8940"/>
                </a:cubicBezTo>
                <a:lnTo>
                  <a:pt x="15037" y="8940"/>
                </a:lnTo>
                <a:close/>
                <a:moveTo>
                  <a:pt x="8475" y="3862"/>
                </a:moveTo>
                <a:cubicBezTo>
                  <a:pt x="10822" y="3862"/>
                  <a:pt x="10822" y="3862"/>
                  <a:pt x="10822" y="3862"/>
                </a:cubicBezTo>
                <a:cubicBezTo>
                  <a:pt x="10822" y="7653"/>
                  <a:pt x="10822" y="7653"/>
                  <a:pt x="10822" y="7653"/>
                </a:cubicBezTo>
                <a:cubicBezTo>
                  <a:pt x="8475" y="7653"/>
                  <a:pt x="8475" y="7653"/>
                  <a:pt x="8475" y="7653"/>
                </a:cubicBezTo>
                <a:lnTo>
                  <a:pt x="8475" y="3862"/>
                </a:lnTo>
                <a:close/>
                <a:moveTo>
                  <a:pt x="11952" y="8940"/>
                </a:moveTo>
                <a:cubicBezTo>
                  <a:pt x="11952" y="12731"/>
                  <a:pt x="11952" y="12731"/>
                  <a:pt x="11952" y="12731"/>
                </a:cubicBezTo>
                <a:cubicBezTo>
                  <a:pt x="9648" y="12731"/>
                  <a:pt x="9648" y="12731"/>
                  <a:pt x="9648" y="12731"/>
                </a:cubicBezTo>
                <a:cubicBezTo>
                  <a:pt x="9648" y="8940"/>
                  <a:pt x="9648" y="8940"/>
                  <a:pt x="9648" y="8940"/>
                </a:cubicBezTo>
                <a:lnTo>
                  <a:pt x="11952" y="8940"/>
                </a:lnTo>
                <a:close/>
                <a:moveTo>
                  <a:pt x="5389" y="3862"/>
                </a:moveTo>
                <a:cubicBezTo>
                  <a:pt x="7736" y="3862"/>
                  <a:pt x="7736" y="3862"/>
                  <a:pt x="7736" y="3862"/>
                </a:cubicBezTo>
                <a:cubicBezTo>
                  <a:pt x="7736" y="7653"/>
                  <a:pt x="7736" y="7653"/>
                  <a:pt x="7736" y="7653"/>
                </a:cubicBezTo>
                <a:cubicBezTo>
                  <a:pt x="5389" y="7653"/>
                  <a:pt x="5389" y="7653"/>
                  <a:pt x="5389" y="7653"/>
                </a:cubicBezTo>
                <a:lnTo>
                  <a:pt x="5389" y="3862"/>
                </a:lnTo>
                <a:close/>
                <a:moveTo>
                  <a:pt x="8475" y="8940"/>
                </a:moveTo>
                <a:cubicBezTo>
                  <a:pt x="8475" y="12731"/>
                  <a:pt x="8475" y="12731"/>
                  <a:pt x="8475" y="12731"/>
                </a:cubicBezTo>
                <a:cubicBezTo>
                  <a:pt x="6563" y="12731"/>
                  <a:pt x="6563" y="12731"/>
                  <a:pt x="6563" y="12731"/>
                </a:cubicBezTo>
                <a:cubicBezTo>
                  <a:pt x="6563" y="8940"/>
                  <a:pt x="6563" y="8940"/>
                  <a:pt x="6563" y="8940"/>
                </a:cubicBezTo>
                <a:lnTo>
                  <a:pt x="8475" y="8940"/>
                </a:lnTo>
                <a:close/>
                <a:moveTo>
                  <a:pt x="2347" y="3862"/>
                </a:moveTo>
                <a:cubicBezTo>
                  <a:pt x="4259" y="3862"/>
                  <a:pt x="4259" y="3862"/>
                  <a:pt x="4259" y="3862"/>
                </a:cubicBezTo>
                <a:cubicBezTo>
                  <a:pt x="4259" y="7653"/>
                  <a:pt x="4259" y="7653"/>
                  <a:pt x="4259" y="7653"/>
                </a:cubicBezTo>
                <a:cubicBezTo>
                  <a:pt x="2347" y="7653"/>
                  <a:pt x="2347" y="7653"/>
                  <a:pt x="2347" y="7653"/>
                </a:cubicBezTo>
                <a:lnTo>
                  <a:pt x="2347" y="3862"/>
                </a:lnTo>
                <a:close/>
                <a:moveTo>
                  <a:pt x="5389" y="8940"/>
                </a:moveTo>
                <a:cubicBezTo>
                  <a:pt x="5389" y="12731"/>
                  <a:pt x="5389" y="12731"/>
                  <a:pt x="5389" y="12731"/>
                </a:cubicBezTo>
                <a:cubicBezTo>
                  <a:pt x="3086" y="12731"/>
                  <a:pt x="3086" y="12731"/>
                  <a:pt x="3086" y="12731"/>
                </a:cubicBezTo>
                <a:cubicBezTo>
                  <a:pt x="3086" y="8940"/>
                  <a:pt x="3086" y="8940"/>
                  <a:pt x="3086" y="8940"/>
                </a:cubicBezTo>
                <a:lnTo>
                  <a:pt x="5389" y="8940"/>
                </a:lnTo>
                <a:close/>
                <a:moveTo>
                  <a:pt x="4259" y="17809"/>
                </a:moveTo>
                <a:cubicBezTo>
                  <a:pt x="2347" y="17809"/>
                  <a:pt x="2347" y="17809"/>
                  <a:pt x="2347" y="17809"/>
                </a:cubicBezTo>
                <a:cubicBezTo>
                  <a:pt x="2347" y="14591"/>
                  <a:pt x="2347" y="14591"/>
                  <a:pt x="2347" y="14591"/>
                </a:cubicBezTo>
                <a:cubicBezTo>
                  <a:pt x="4259" y="14591"/>
                  <a:pt x="4259" y="14591"/>
                  <a:pt x="4259" y="14591"/>
                </a:cubicBezTo>
                <a:lnTo>
                  <a:pt x="4259" y="17809"/>
                </a:lnTo>
                <a:close/>
                <a:moveTo>
                  <a:pt x="16167" y="17809"/>
                </a:moveTo>
                <a:cubicBezTo>
                  <a:pt x="5389" y="17809"/>
                  <a:pt x="5389" y="17809"/>
                  <a:pt x="5389" y="17809"/>
                </a:cubicBezTo>
                <a:cubicBezTo>
                  <a:pt x="5389" y="14591"/>
                  <a:pt x="5389" y="14591"/>
                  <a:pt x="5389" y="14591"/>
                </a:cubicBezTo>
                <a:cubicBezTo>
                  <a:pt x="16167" y="14591"/>
                  <a:pt x="16167" y="14591"/>
                  <a:pt x="16167" y="14591"/>
                </a:cubicBezTo>
                <a:lnTo>
                  <a:pt x="16167" y="17809"/>
                </a:lnTo>
                <a:close/>
                <a:moveTo>
                  <a:pt x="19253" y="17809"/>
                </a:moveTo>
                <a:cubicBezTo>
                  <a:pt x="17341" y="17809"/>
                  <a:pt x="17341" y="17809"/>
                  <a:pt x="17341" y="17809"/>
                </a:cubicBezTo>
                <a:cubicBezTo>
                  <a:pt x="17341" y="14591"/>
                  <a:pt x="17341" y="14591"/>
                  <a:pt x="17341" y="14591"/>
                </a:cubicBezTo>
                <a:cubicBezTo>
                  <a:pt x="19253" y="14591"/>
                  <a:pt x="19253" y="14591"/>
                  <a:pt x="19253" y="14591"/>
                </a:cubicBezTo>
                <a:lnTo>
                  <a:pt x="19253" y="17809"/>
                </a:lnTo>
                <a:close/>
                <a:moveTo>
                  <a:pt x="16167" y="12731"/>
                </a:moveTo>
                <a:cubicBezTo>
                  <a:pt x="16167" y="8940"/>
                  <a:pt x="16167" y="8940"/>
                  <a:pt x="16167" y="8940"/>
                </a:cubicBezTo>
                <a:cubicBezTo>
                  <a:pt x="18471" y="8940"/>
                  <a:pt x="18471" y="8940"/>
                  <a:pt x="18471" y="8940"/>
                </a:cubicBezTo>
                <a:cubicBezTo>
                  <a:pt x="18471" y="12731"/>
                  <a:pt x="18471" y="12731"/>
                  <a:pt x="18471" y="12731"/>
                </a:cubicBezTo>
                <a:lnTo>
                  <a:pt x="16167" y="12731"/>
                </a:lnTo>
                <a:close/>
                <a:moveTo>
                  <a:pt x="19253" y="7653"/>
                </a:moveTo>
                <a:cubicBezTo>
                  <a:pt x="15037" y="7653"/>
                  <a:pt x="15037" y="7653"/>
                  <a:pt x="15037" y="7653"/>
                </a:cubicBezTo>
                <a:cubicBezTo>
                  <a:pt x="15037" y="3862"/>
                  <a:pt x="15037" y="3862"/>
                  <a:pt x="15037" y="3862"/>
                </a:cubicBezTo>
                <a:cubicBezTo>
                  <a:pt x="19253" y="3862"/>
                  <a:pt x="19253" y="3862"/>
                  <a:pt x="19253" y="3862"/>
                </a:cubicBezTo>
                <a:lnTo>
                  <a:pt x="19253" y="76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3"/>
          <p:cNvSpPr/>
          <p:nvPr/>
        </p:nvSpPr>
        <p:spPr>
          <a:xfrm>
            <a:off x="7825637" y="1241024"/>
            <a:ext cx="23164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Occlusion Handling</a:t>
            </a:r>
            <a:endParaRPr sz="12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3"/>
          <p:cNvSpPr/>
          <p:nvPr/>
        </p:nvSpPr>
        <p:spPr>
          <a:xfrm>
            <a:off x="7838036" y="2631579"/>
            <a:ext cx="1713795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 the projection area</a:t>
            </a:r>
            <a:endParaRPr/>
          </a:p>
        </p:txBody>
      </p:sp>
      <p:sp>
        <p:nvSpPr>
          <p:cNvPr id="596" name="Google Shape;596;p13"/>
          <p:cNvSpPr/>
          <p:nvPr/>
        </p:nvSpPr>
        <p:spPr>
          <a:xfrm>
            <a:off x="7838036" y="3403259"/>
            <a:ext cx="1713795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the above two steps for all objects</a:t>
            </a:r>
            <a:endParaRPr/>
          </a:p>
        </p:txBody>
      </p:sp>
      <p:sp>
        <p:nvSpPr>
          <p:cNvPr id="597" name="Google Shape;597;p13"/>
          <p:cNvSpPr/>
          <p:nvPr/>
        </p:nvSpPr>
        <p:spPr>
          <a:xfrm>
            <a:off x="7819327" y="4273011"/>
            <a:ext cx="1713795" cy="95410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 Object and label if number of points below threshold</a:t>
            </a:r>
            <a:endParaRPr/>
          </a:p>
        </p:txBody>
      </p:sp>
      <p:sp>
        <p:nvSpPr>
          <p:cNvPr id="598" name="Google Shape;598;p13"/>
          <p:cNvSpPr/>
          <p:nvPr/>
        </p:nvSpPr>
        <p:spPr>
          <a:xfrm>
            <a:off x="7982894" y="5538443"/>
            <a:ext cx="1371423" cy="908861"/>
          </a:xfrm>
          <a:prstGeom prst="flowChartTerminator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file End</a:t>
            </a:r>
            <a:endParaRPr/>
          </a:p>
        </p:txBody>
      </p:sp>
      <p:cxnSp>
        <p:nvCxnSpPr>
          <p:cNvPr id="599" name="Google Shape;599;p13"/>
          <p:cNvCxnSpPr>
            <a:stCxn id="575" idx="2"/>
            <a:endCxn id="580" idx="0"/>
          </p:cNvCxnSpPr>
          <p:nvPr/>
        </p:nvCxnSpPr>
        <p:spPr>
          <a:xfrm rot="-5400000">
            <a:off x="3713051" y="1358183"/>
            <a:ext cx="4736700" cy="5248500"/>
          </a:xfrm>
          <a:prstGeom prst="bentConnector5">
            <a:avLst>
              <a:gd name="adj1" fmla="val -4826"/>
              <a:gd name="adj2" fmla="val 79186"/>
              <a:gd name="adj3" fmla="val 102520"/>
            </a:avLst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0" name="Google Shape;600;p13"/>
          <p:cNvCxnSpPr>
            <a:stCxn id="580" idx="2"/>
            <a:endCxn id="595" idx="0"/>
          </p:cNvCxnSpPr>
          <p:nvPr/>
        </p:nvCxnSpPr>
        <p:spPr>
          <a:xfrm flipH="1">
            <a:off x="8694844" y="2352640"/>
            <a:ext cx="10800" cy="279000"/>
          </a:xfrm>
          <a:prstGeom prst="straightConnector1">
            <a:avLst/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1" name="Google Shape;601;p13"/>
          <p:cNvCxnSpPr>
            <a:stCxn id="595" idx="2"/>
            <a:endCxn id="596" idx="0"/>
          </p:cNvCxnSpPr>
          <p:nvPr/>
        </p:nvCxnSpPr>
        <p:spPr>
          <a:xfrm>
            <a:off x="8694933" y="3154797"/>
            <a:ext cx="0" cy="248400"/>
          </a:xfrm>
          <a:prstGeom prst="straightConnector1">
            <a:avLst/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2" name="Google Shape;602;p13"/>
          <p:cNvCxnSpPr>
            <a:stCxn id="596" idx="2"/>
            <a:endCxn id="597" idx="0"/>
          </p:cNvCxnSpPr>
          <p:nvPr/>
        </p:nvCxnSpPr>
        <p:spPr>
          <a:xfrm flipH="1">
            <a:off x="8676333" y="4141921"/>
            <a:ext cx="18600" cy="131100"/>
          </a:xfrm>
          <a:prstGeom prst="straightConnector1">
            <a:avLst/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3" name="Google Shape;603;p13"/>
          <p:cNvCxnSpPr>
            <a:stCxn id="597" idx="2"/>
            <a:endCxn id="598" idx="0"/>
          </p:cNvCxnSpPr>
          <p:nvPr/>
        </p:nvCxnSpPr>
        <p:spPr>
          <a:xfrm flipH="1">
            <a:off x="8668725" y="5227116"/>
            <a:ext cx="7500" cy="311400"/>
          </a:xfrm>
          <a:prstGeom prst="straightConnector1">
            <a:avLst/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4" name="Google Shape;604;p13"/>
          <p:cNvSpPr/>
          <p:nvPr/>
        </p:nvSpPr>
        <p:spPr>
          <a:xfrm flipH="1">
            <a:off x="10038601" y="1651000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To-do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3"/>
          <p:cNvSpPr/>
          <p:nvPr/>
        </p:nvSpPr>
        <p:spPr>
          <a:xfrm flipH="1">
            <a:off x="10038601" y="4586371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Occlusion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3"/>
          <p:cNvSpPr/>
          <p:nvPr/>
        </p:nvSpPr>
        <p:spPr>
          <a:xfrm>
            <a:off x="11927627" y="4722227"/>
            <a:ext cx="295662" cy="181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79" y="0"/>
                </a:moveTo>
                <a:cubicBezTo>
                  <a:pt x="1565" y="0"/>
                  <a:pt x="1565" y="0"/>
                  <a:pt x="1565" y="0"/>
                </a:cubicBezTo>
                <a:cubicBezTo>
                  <a:pt x="782" y="0"/>
                  <a:pt x="0" y="1287"/>
                  <a:pt x="0" y="2575"/>
                </a:cubicBezTo>
                <a:cubicBezTo>
                  <a:pt x="0" y="19025"/>
                  <a:pt x="0" y="19025"/>
                  <a:pt x="0" y="19025"/>
                </a:cubicBezTo>
                <a:cubicBezTo>
                  <a:pt x="0" y="20313"/>
                  <a:pt x="782" y="21600"/>
                  <a:pt x="1565" y="21600"/>
                </a:cubicBezTo>
                <a:cubicBezTo>
                  <a:pt x="20079" y="21600"/>
                  <a:pt x="20079" y="21600"/>
                  <a:pt x="20079" y="21600"/>
                </a:cubicBezTo>
                <a:cubicBezTo>
                  <a:pt x="20818" y="21600"/>
                  <a:pt x="21600" y="20313"/>
                  <a:pt x="21600" y="19025"/>
                </a:cubicBezTo>
                <a:cubicBezTo>
                  <a:pt x="21600" y="2575"/>
                  <a:pt x="21600" y="2575"/>
                  <a:pt x="21600" y="2575"/>
                </a:cubicBezTo>
                <a:cubicBezTo>
                  <a:pt x="21600" y="1287"/>
                  <a:pt x="20818" y="0"/>
                  <a:pt x="20079" y="0"/>
                </a:cubicBezTo>
                <a:close/>
                <a:moveTo>
                  <a:pt x="11952" y="3862"/>
                </a:moveTo>
                <a:cubicBezTo>
                  <a:pt x="13864" y="3862"/>
                  <a:pt x="13864" y="3862"/>
                  <a:pt x="13864" y="3862"/>
                </a:cubicBezTo>
                <a:cubicBezTo>
                  <a:pt x="13864" y="7653"/>
                  <a:pt x="13864" y="7653"/>
                  <a:pt x="13864" y="7653"/>
                </a:cubicBezTo>
                <a:cubicBezTo>
                  <a:pt x="11952" y="7653"/>
                  <a:pt x="11952" y="7653"/>
                  <a:pt x="11952" y="7653"/>
                </a:cubicBezTo>
                <a:lnTo>
                  <a:pt x="11952" y="3862"/>
                </a:lnTo>
                <a:close/>
                <a:moveTo>
                  <a:pt x="15037" y="8940"/>
                </a:moveTo>
                <a:cubicBezTo>
                  <a:pt x="15037" y="12731"/>
                  <a:pt x="15037" y="12731"/>
                  <a:pt x="15037" y="12731"/>
                </a:cubicBezTo>
                <a:cubicBezTo>
                  <a:pt x="13125" y="12731"/>
                  <a:pt x="13125" y="12731"/>
                  <a:pt x="13125" y="12731"/>
                </a:cubicBezTo>
                <a:cubicBezTo>
                  <a:pt x="13125" y="8940"/>
                  <a:pt x="13125" y="8940"/>
                  <a:pt x="13125" y="8940"/>
                </a:cubicBezTo>
                <a:lnTo>
                  <a:pt x="15037" y="8940"/>
                </a:lnTo>
                <a:close/>
                <a:moveTo>
                  <a:pt x="8475" y="3862"/>
                </a:moveTo>
                <a:cubicBezTo>
                  <a:pt x="10822" y="3862"/>
                  <a:pt x="10822" y="3862"/>
                  <a:pt x="10822" y="3862"/>
                </a:cubicBezTo>
                <a:cubicBezTo>
                  <a:pt x="10822" y="7653"/>
                  <a:pt x="10822" y="7653"/>
                  <a:pt x="10822" y="7653"/>
                </a:cubicBezTo>
                <a:cubicBezTo>
                  <a:pt x="8475" y="7653"/>
                  <a:pt x="8475" y="7653"/>
                  <a:pt x="8475" y="7653"/>
                </a:cubicBezTo>
                <a:lnTo>
                  <a:pt x="8475" y="3862"/>
                </a:lnTo>
                <a:close/>
                <a:moveTo>
                  <a:pt x="11952" y="8940"/>
                </a:moveTo>
                <a:cubicBezTo>
                  <a:pt x="11952" y="12731"/>
                  <a:pt x="11952" y="12731"/>
                  <a:pt x="11952" y="12731"/>
                </a:cubicBezTo>
                <a:cubicBezTo>
                  <a:pt x="9648" y="12731"/>
                  <a:pt x="9648" y="12731"/>
                  <a:pt x="9648" y="12731"/>
                </a:cubicBezTo>
                <a:cubicBezTo>
                  <a:pt x="9648" y="8940"/>
                  <a:pt x="9648" y="8940"/>
                  <a:pt x="9648" y="8940"/>
                </a:cubicBezTo>
                <a:lnTo>
                  <a:pt x="11952" y="8940"/>
                </a:lnTo>
                <a:close/>
                <a:moveTo>
                  <a:pt x="5389" y="3862"/>
                </a:moveTo>
                <a:cubicBezTo>
                  <a:pt x="7736" y="3862"/>
                  <a:pt x="7736" y="3862"/>
                  <a:pt x="7736" y="3862"/>
                </a:cubicBezTo>
                <a:cubicBezTo>
                  <a:pt x="7736" y="7653"/>
                  <a:pt x="7736" y="7653"/>
                  <a:pt x="7736" y="7653"/>
                </a:cubicBezTo>
                <a:cubicBezTo>
                  <a:pt x="5389" y="7653"/>
                  <a:pt x="5389" y="7653"/>
                  <a:pt x="5389" y="7653"/>
                </a:cubicBezTo>
                <a:lnTo>
                  <a:pt x="5389" y="3862"/>
                </a:lnTo>
                <a:close/>
                <a:moveTo>
                  <a:pt x="8475" y="8940"/>
                </a:moveTo>
                <a:cubicBezTo>
                  <a:pt x="8475" y="12731"/>
                  <a:pt x="8475" y="12731"/>
                  <a:pt x="8475" y="12731"/>
                </a:cubicBezTo>
                <a:cubicBezTo>
                  <a:pt x="6563" y="12731"/>
                  <a:pt x="6563" y="12731"/>
                  <a:pt x="6563" y="12731"/>
                </a:cubicBezTo>
                <a:cubicBezTo>
                  <a:pt x="6563" y="8940"/>
                  <a:pt x="6563" y="8940"/>
                  <a:pt x="6563" y="8940"/>
                </a:cubicBezTo>
                <a:lnTo>
                  <a:pt x="8475" y="8940"/>
                </a:lnTo>
                <a:close/>
                <a:moveTo>
                  <a:pt x="2347" y="3862"/>
                </a:moveTo>
                <a:cubicBezTo>
                  <a:pt x="4259" y="3862"/>
                  <a:pt x="4259" y="3862"/>
                  <a:pt x="4259" y="3862"/>
                </a:cubicBezTo>
                <a:cubicBezTo>
                  <a:pt x="4259" y="7653"/>
                  <a:pt x="4259" y="7653"/>
                  <a:pt x="4259" y="7653"/>
                </a:cubicBezTo>
                <a:cubicBezTo>
                  <a:pt x="2347" y="7653"/>
                  <a:pt x="2347" y="7653"/>
                  <a:pt x="2347" y="7653"/>
                </a:cubicBezTo>
                <a:lnTo>
                  <a:pt x="2347" y="3862"/>
                </a:lnTo>
                <a:close/>
                <a:moveTo>
                  <a:pt x="5389" y="8940"/>
                </a:moveTo>
                <a:cubicBezTo>
                  <a:pt x="5389" y="12731"/>
                  <a:pt x="5389" y="12731"/>
                  <a:pt x="5389" y="12731"/>
                </a:cubicBezTo>
                <a:cubicBezTo>
                  <a:pt x="3086" y="12731"/>
                  <a:pt x="3086" y="12731"/>
                  <a:pt x="3086" y="12731"/>
                </a:cubicBezTo>
                <a:cubicBezTo>
                  <a:pt x="3086" y="8940"/>
                  <a:pt x="3086" y="8940"/>
                  <a:pt x="3086" y="8940"/>
                </a:cubicBezTo>
                <a:lnTo>
                  <a:pt x="5389" y="8940"/>
                </a:lnTo>
                <a:close/>
                <a:moveTo>
                  <a:pt x="4259" y="17809"/>
                </a:moveTo>
                <a:cubicBezTo>
                  <a:pt x="2347" y="17809"/>
                  <a:pt x="2347" y="17809"/>
                  <a:pt x="2347" y="17809"/>
                </a:cubicBezTo>
                <a:cubicBezTo>
                  <a:pt x="2347" y="14591"/>
                  <a:pt x="2347" y="14591"/>
                  <a:pt x="2347" y="14591"/>
                </a:cubicBezTo>
                <a:cubicBezTo>
                  <a:pt x="4259" y="14591"/>
                  <a:pt x="4259" y="14591"/>
                  <a:pt x="4259" y="14591"/>
                </a:cubicBezTo>
                <a:lnTo>
                  <a:pt x="4259" y="17809"/>
                </a:lnTo>
                <a:close/>
                <a:moveTo>
                  <a:pt x="16167" y="17809"/>
                </a:moveTo>
                <a:cubicBezTo>
                  <a:pt x="5389" y="17809"/>
                  <a:pt x="5389" y="17809"/>
                  <a:pt x="5389" y="17809"/>
                </a:cubicBezTo>
                <a:cubicBezTo>
                  <a:pt x="5389" y="14591"/>
                  <a:pt x="5389" y="14591"/>
                  <a:pt x="5389" y="14591"/>
                </a:cubicBezTo>
                <a:cubicBezTo>
                  <a:pt x="16167" y="14591"/>
                  <a:pt x="16167" y="14591"/>
                  <a:pt x="16167" y="14591"/>
                </a:cubicBezTo>
                <a:lnTo>
                  <a:pt x="16167" y="17809"/>
                </a:lnTo>
                <a:close/>
                <a:moveTo>
                  <a:pt x="19253" y="17809"/>
                </a:moveTo>
                <a:cubicBezTo>
                  <a:pt x="17341" y="17809"/>
                  <a:pt x="17341" y="17809"/>
                  <a:pt x="17341" y="17809"/>
                </a:cubicBezTo>
                <a:cubicBezTo>
                  <a:pt x="17341" y="14591"/>
                  <a:pt x="17341" y="14591"/>
                  <a:pt x="17341" y="14591"/>
                </a:cubicBezTo>
                <a:cubicBezTo>
                  <a:pt x="19253" y="14591"/>
                  <a:pt x="19253" y="14591"/>
                  <a:pt x="19253" y="14591"/>
                </a:cubicBezTo>
                <a:lnTo>
                  <a:pt x="19253" y="17809"/>
                </a:lnTo>
                <a:close/>
                <a:moveTo>
                  <a:pt x="16167" y="12731"/>
                </a:moveTo>
                <a:cubicBezTo>
                  <a:pt x="16167" y="8940"/>
                  <a:pt x="16167" y="8940"/>
                  <a:pt x="16167" y="8940"/>
                </a:cubicBezTo>
                <a:cubicBezTo>
                  <a:pt x="18471" y="8940"/>
                  <a:pt x="18471" y="8940"/>
                  <a:pt x="18471" y="8940"/>
                </a:cubicBezTo>
                <a:cubicBezTo>
                  <a:pt x="18471" y="12731"/>
                  <a:pt x="18471" y="12731"/>
                  <a:pt x="18471" y="12731"/>
                </a:cubicBezTo>
                <a:lnTo>
                  <a:pt x="16167" y="12731"/>
                </a:lnTo>
                <a:close/>
                <a:moveTo>
                  <a:pt x="19253" y="7653"/>
                </a:moveTo>
                <a:cubicBezTo>
                  <a:pt x="15037" y="7653"/>
                  <a:pt x="15037" y="7653"/>
                  <a:pt x="15037" y="7653"/>
                </a:cubicBezTo>
                <a:cubicBezTo>
                  <a:pt x="15037" y="3862"/>
                  <a:pt x="15037" y="3862"/>
                  <a:pt x="15037" y="3862"/>
                </a:cubicBezTo>
                <a:cubicBezTo>
                  <a:pt x="19253" y="3862"/>
                  <a:pt x="19253" y="3862"/>
                  <a:pt x="19253" y="3862"/>
                </a:cubicBezTo>
                <a:lnTo>
                  <a:pt x="19253" y="76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13" descr="a) Projection of 3D LiDAR points to the 2D undistorted thermal image.... | 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7155" y="5280554"/>
            <a:ext cx="1858870" cy="144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lang="en-SG"/>
              <a:t>Agenda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endParaRPr/>
          </a:p>
        </p:txBody>
      </p:sp>
      <p:sp>
        <p:nvSpPr>
          <p:cNvPr id="187" name="Google Shape;187;p2"/>
          <p:cNvSpPr txBox="1"/>
          <p:nvPr/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 Company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Objective &amp; Scope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Project Deliverable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1: 3D Data Augmentation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Dataset Exploring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 Augmentation Key Consideration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Design &amp; Primary result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2: 3D Detection Model</a:t>
            </a:r>
            <a:endParaRPr lang="en-SG"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Literature Review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SG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buSzPts val="2400"/>
              <a:buFont typeface="Arial"/>
              <a:buChar char="•"/>
            </a:pPr>
            <a:r>
              <a:rPr lang="en-SG" sz="2400" b="1" dirty="0"/>
              <a:t>Plan and Schedule</a:t>
            </a:r>
            <a:endParaRPr lang="en-SG" dirty="0"/>
          </a:p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SG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244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5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p15"/>
          <p:cNvSpPr/>
          <p:nvPr/>
        </p:nvSpPr>
        <p:spPr>
          <a:xfrm>
            <a:off x="1794934" y="2419528"/>
            <a:ext cx="2325511" cy="2325511"/>
          </a:xfrm>
          <a:prstGeom prst="ellipse">
            <a:avLst/>
          </a:prstGeom>
          <a:solidFill>
            <a:srgbClr val="DB32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SG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Unstructured</a:t>
            </a:r>
            <a:endParaRPr/>
          </a:p>
        </p:txBody>
      </p:sp>
      <p:sp>
        <p:nvSpPr>
          <p:cNvPr id="623" name="Google Shape;623;p15"/>
          <p:cNvSpPr/>
          <p:nvPr/>
        </p:nvSpPr>
        <p:spPr>
          <a:xfrm>
            <a:off x="8071555" y="2419528"/>
            <a:ext cx="2325511" cy="2325511"/>
          </a:xfrm>
          <a:prstGeom prst="ellipse">
            <a:avLst/>
          </a:prstGeom>
          <a:solidFill>
            <a:srgbClr val="586A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SG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Unordered</a:t>
            </a:r>
            <a:endParaRPr/>
          </a:p>
        </p:txBody>
      </p:sp>
      <p:sp>
        <p:nvSpPr>
          <p:cNvPr id="624" name="Google Shape;624;p15"/>
          <p:cNvSpPr/>
          <p:nvPr/>
        </p:nvSpPr>
        <p:spPr>
          <a:xfrm>
            <a:off x="4933244" y="2419528"/>
            <a:ext cx="2325511" cy="2325511"/>
          </a:xfrm>
          <a:prstGeom prst="ellipse">
            <a:avLst/>
          </a:prstGeom>
          <a:solidFill>
            <a:srgbClr val="F9C6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SG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Sparse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18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1794934" y="2419528"/>
            <a:ext cx="2325511" cy="2325511"/>
          </a:xfrm>
          <a:prstGeom prst="ellipse">
            <a:avLst/>
          </a:prstGeom>
          <a:solidFill>
            <a:srgbClr val="DB32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SG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Unstructured</a:t>
            </a:r>
            <a:endParaRPr/>
          </a:p>
        </p:txBody>
      </p:sp>
      <p:pic>
        <p:nvPicPr>
          <p:cNvPr id="634" name="Google Shape;634;p16" descr="In a CNN, does each new filter have different weights for each ..."/>
          <p:cNvPicPr preferRelativeResize="0"/>
          <p:nvPr/>
        </p:nvPicPr>
        <p:blipFill rotWithShape="1">
          <a:blip r:embed="rId3">
            <a:alphaModFix/>
          </a:blip>
          <a:srcRect l="4734" t="14630" r="65331" b="28811"/>
          <a:stretch/>
        </p:blipFill>
        <p:spPr>
          <a:xfrm>
            <a:off x="6773334" y="1073761"/>
            <a:ext cx="2235202" cy="223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6" descr="PointFlow: 3D Point Cloud Generation with Continuous Normalizing ..."/>
          <p:cNvPicPr preferRelativeResize="0"/>
          <p:nvPr/>
        </p:nvPicPr>
        <p:blipFill rotWithShape="1">
          <a:blip r:embed="rId4">
            <a:alphaModFix/>
          </a:blip>
          <a:srcRect l="14115" t="13422" r="29425" b="8901"/>
          <a:stretch/>
        </p:blipFill>
        <p:spPr>
          <a:xfrm>
            <a:off x="6773334" y="3546908"/>
            <a:ext cx="2068770" cy="284611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6"/>
          <p:cNvSpPr txBox="1"/>
          <p:nvPr/>
        </p:nvSpPr>
        <p:spPr>
          <a:xfrm>
            <a:off x="9214724" y="2096362"/>
            <a:ext cx="148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9214724" y="4785300"/>
            <a:ext cx="148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19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7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7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7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17"/>
          <p:cNvSpPr txBox="1"/>
          <p:nvPr/>
        </p:nvSpPr>
        <p:spPr>
          <a:xfrm>
            <a:off x="689567" y="1640114"/>
            <a:ext cx="10972800" cy="84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SG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Voxelization</a:t>
            </a:r>
            <a:endParaRPr/>
          </a:p>
        </p:txBody>
      </p:sp>
      <p:pic>
        <p:nvPicPr>
          <p:cNvPr id="647" name="Google Shape;64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242" y="2486265"/>
            <a:ext cx="931545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lang="en-SG"/>
              <a:t>Agenda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endParaRPr/>
          </a:p>
        </p:txBody>
      </p:sp>
      <p:sp>
        <p:nvSpPr>
          <p:cNvPr id="187" name="Google Shape;187;p2"/>
          <p:cNvSpPr txBox="1"/>
          <p:nvPr/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 Company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Objective &amp; Scope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Project Deliverable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1: 3D Data Augmentation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Dataset Exploring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 Augmentation Key Consideration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Design &amp; Primary result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2: 3D Detection Model</a:t>
            </a:r>
            <a:endParaRPr lang="en-SG"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Literature Review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SG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buSzPts val="2400"/>
              <a:buFont typeface="Arial"/>
              <a:buChar char="•"/>
            </a:pPr>
            <a:r>
              <a:rPr lang="en-SG" sz="2400" b="1" dirty="0"/>
              <a:t>Plan and Schedule</a:t>
            </a:r>
            <a:endParaRPr lang="en-SG" dirty="0"/>
          </a:p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SG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8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20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8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8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8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18"/>
          <p:cNvSpPr/>
          <p:nvPr/>
        </p:nvSpPr>
        <p:spPr>
          <a:xfrm>
            <a:off x="1794933" y="2419527"/>
            <a:ext cx="2325511" cy="2325511"/>
          </a:xfrm>
          <a:prstGeom prst="ellipse">
            <a:avLst/>
          </a:prstGeom>
          <a:solidFill>
            <a:srgbClr val="F9C6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SG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/>
          </a:p>
        </p:txBody>
      </p:sp>
      <p:pic>
        <p:nvPicPr>
          <p:cNvPr id="657" name="Google Shape;657;p18" descr="Voxelization of point cloud. Firstly, the original point cloud is ..."/>
          <p:cNvPicPr preferRelativeResize="0"/>
          <p:nvPr/>
        </p:nvPicPr>
        <p:blipFill rotWithShape="1">
          <a:blip r:embed="rId3">
            <a:alphaModFix/>
          </a:blip>
          <a:srcRect l="35081"/>
          <a:stretch/>
        </p:blipFill>
        <p:spPr>
          <a:xfrm>
            <a:off x="5420432" y="2419527"/>
            <a:ext cx="5933368" cy="256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21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9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9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9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6" name="Google Shape;666;p19"/>
          <p:cNvSpPr/>
          <p:nvPr/>
        </p:nvSpPr>
        <p:spPr>
          <a:xfrm>
            <a:off x="1794933" y="2419527"/>
            <a:ext cx="2325511" cy="2325511"/>
          </a:xfrm>
          <a:prstGeom prst="ellipse">
            <a:avLst/>
          </a:prstGeom>
          <a:solidFill>
            <a:srgbClr val="586A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SG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Unordered</a:t>
            </a:r>
            <a:endParaRPr/>
          </a:p>
        </p:txBody>
      </p:sp>
      <p:graphicFrame>
        <p:nvGraphicFramePr>
          <p:cNvPr id="667" name="Google Shape;667;p19"/>
          <p:cNvGraphicFramePr/>
          <p:nvPr/>
        </p:nvGraphicFramePr>
        <p:xfrm>
          <a:off x="6416324" y="1397248"/>
          <a:ext cx="3310500" cy="1483400"/>
        </p:xfrm>
        <a:graphic>
          <a:graphicData uri="http://schemas.openxmlformats.org/drawingml/2006/table">
            <a:tbl>
              <a:tblPr firstRow="1" bandRow="1">
                <a:noFill/>
                <a:tableStyleId>{5323723B-F651-42D8-BCAE-39AE17AB6803}</a:tableStyleId>
              </a:tblPr>
              <a:tblGrid>
                <a:gridCol w="110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x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0.76831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0.69173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0.12332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0.36281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0.23456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0.88273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0.12378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0.12373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0.34667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8" name="Google Shape;668;p19"/>
          <p:cNvSpPr txBox="1"/>
          <p:nvPr/>
        </p:nvSpPr>
        <p:spPr>
          <a:xfrm>
            <a:off x="7328607" y="2880608"/>
            <a:ext cx="14859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669" name="Google Shape;669;p19" descr="PointFlow: 3D Point Cloud Generation with Continuous Normalizing ..."/>
          <p:cNvPicPr preferRelativeResize="0"/>
          <p:nvPr/>
        </p:nvPicPr>
        <p:blipFill rotWithShape="1">
          <a:blip r:embed="rId3">
            <a:alphaModFix/>
          </a:blip>
          <a:srcRect l="14115" t="13422" r="29425" b="8901"/>
          <a:stretch/>
        </p:blipFill>
        <p:spPr>
          <a:xfrm>
            <a:off x="6773334" y="3546908"/>
            <a:ext cx="2068770" cy="2846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14c3c259_0_0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</a:pPr>
            <a:fld id="{00000000-1234-1234-1234-123412341234}" type="slidenum">
              <a:rPr lang="en-SG"/>
              <a:t>22</a:t>
            </a:fld>
            <a:endParaRPr/>
          </a:p>
        </p:txBody>
      </p:sp>
      <p:sp>
        <p:nvSpPr>
          <p:cNvPr id="675" name="Google Shape;675;gd414c3c259_0_0"/>
          <p:cNvSpPr/>
          <p:nvPr/>
        </p:nvSpPr>
        <p:spPr>
          <a:xfrm rot="-5400000">
            <a:off x="307994" y="588427"/>
            <a:ext cx="351900" cy="62400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d414c3c259_0_0"/>
          <p:cNvSpPr txBox="1"/>
          <p:nvPr/>
        </p:nvSpPr>
        <p:spPr>
          <a:xfrm>
            <a:off x="634980" y="340841"/>
            <a:ext cx="276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d414c3c259_0_0"/>
          <p:cNvSpPr txBox="1"/>
          <p:nvPr/>
        </p:nvSpPr>
        <p:spPr>
          <a:xfrm>
            <a:off x="544147" y="437020"/>
            <a:ext cx="10706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icrosoft YaHei"/>
              <a:buNone/>
            </a:pPr>
            <a:r>
              <a:rPr lang="en-SG" sz="23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Literature Review-Challenges on Point Cloud Processing</a:t>
            </a:r>
            <a:endParaRPr sz="23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8" name="Google Shape;678;gd414c3c259_0_0"/>
          <p:cNvSpPr txBox="1"/>
          <p:nvPr/>
        </p:nvSpPr>
        <p:spPr>
          <a:xfrm>
            <a:off x="452752" y="1028925"/>
            <a:ext cx="11316300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900" b="1" dirty="0">
                <a:solidFill>
                  <a:schemeClr val="dk1"/>
                </a:solidFill>
              </a:rPr>
              <a:t>Available Approaches (3 subcategories)</a:t>
            </a:r>
            <a:endParaRPr sz="2700" b="1"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SG" sz="1600" b="1" dirty="0"/>
              <a:t>Pixel-based</a:t>
            </a:r>
            <a:r>
              <a:rPr lang="en-SG" sz="1500" dirty="0"/>
              <a:t>: Projects the 3D point cloud into 2D, either Bird-Eye-View (BEV) or front view.</a:t>
            </a:r>
            <a:endParaRPr sz="1500"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SG" sz="1600" b="1" dirty="0"/>
              <a:t>Voxel-based</a:t>
            </a:r>
            <a:r>
              <a:rPr lang="en-SG" sz="1600" dirty="0"/>
              <a:t>:</a:t>
            </a:r>
            <a:r>
              <a:rPr lang="en-SG" sz="1500" dirty="0"/>
              <a:t> Partition the 3D space into voxel grid and utilize neural networks to extract features</a:t>
            </a:r>
            <a:endParaRPr sz="1600"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SG" sz="1600" b="1" dirty="0"/>
              <a:t>3D point-based</a:t>
            </a:r>
            <a:r>
              <a:rPr lang="en-SG" sz="1600" dirty="0"/>
              <a:t>: </a:t>
            </a:r>
            <a:r>
              <a:rPr lang="en-SG" sz="1500" dirty="0"/>
              <a:t>Directly takes the raw point cloud as input in the form, complicated statistics operations not needed</a:t>
            </a:r>
            <a:endParaRPr sz="1600" dirty="0"/>
          </a:p>
          <a:p>
            <a:pPr lvl="0">
              <a:buSzPts val="2800"/>
            </a:pPr>
            <a:endParaRPr lang="en-US" sz="1900" b="1" dirty="0"/>
          </a:p>
          <a:p>
            <a:pPr lvl="0">
              <a:buSzPts val="2800"/>
            </a:pPr>
            <a:r>
              <a:rPr lang="en-US" sz="1900" b="1" dirty="0"/>
              <a:t>Our Approach</a:t>
            </a:r>
            <a:endParaRPr lang="en-US" sz="1900" dirty="0"/>
          </a:p>
          <a:p>
            <a:pPr lvl="0" indent="457200">
              <a:buSzPts val="2800"/>
            </a:pPr>
            <a:r>
              <a:rPr lang="en-US" sz="1900" dirty="0">
                <a:solidFill>
                  <a:schemeClr val="dk1"/>
                </a:solidFill>
              </a:rPr>
              <a:t>Directly processing LiDAR 3D point-based data using point net idea</a:t>
            </a:r>
            <a:endParaRPr lang="en-US" sz="2000" dirty="0"/>
          </a:p>
          <a:p>
            <a:pPr lvl="0"/>
            <a:endParaRPr lang="en-US" sz="16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900" b="1" dirty="0">
                <a:solidFill>
                  <a:schemeClr val="dk1"/>
                </a:solidFill>
              </a:rPr>
              <a:t>Why Direct 3D point cloud data processing is preferred?</a:t>
            </a:r>
            <a:endParaRPr sz="2800"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SG" sz="1500" dirty="0">
                <a:solidFill>
                  <a:schemeClr val="dk1"/>
                </a:solidFill>
              </a:rPr>
              <a:t>No information loss - unlike other 2 approaches namely Pixel based and Voxel based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SG" sz="1500" dirty="0">
                <a:solidFill>
                  <a:schemeClr val="dk1"/>
                </a:solidFill>
              </a:rPr>
              <a:t>Less Sparse and waste of computing power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2"/>
          <p:cNvSpPr txBox="1">
            <a:spLocks noGrp="1"/>
          </p:cNvSpPr>
          <p:nvPr>
            <p:ph type="sldNum" idx="12"/>
          </p:nvPr>
        </p:nvSpPr>
        <p:spPr>
          <a:xfrm>
            <a:off x="11799643" y="6492775"/>
            <a:ext cx="28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23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22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22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22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Plan &amp; Schedule</a:t>
            </a:r>
            <a:endParaRPr dirty="0"/>
          </a:p>
        </p:txBody>
      </p:sp>
      <p:pic>
        <p:nvPicPr>
          <p:cNvPr id="687" name="Google Shape;6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6612"/>
            <a:ext cx="11887199" cy="4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CBC90-8021-7C49-A520-FD4BF81F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68" y="4088209"/>
            <a:ext cx="3956050" cy="192575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6BAF78B-6219-004D-8BB0-9B0B416E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68" y="1546006"/>
            <a:ext cx="3727168" cy="1695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D467C5-5450-FA4F-8DBC-42F27290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983" y="1373624"/>
            <a:ext cx="4521200" cy="218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A514C-2D66-AD4B-B3AF-117AC5857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33" y="3854964"/>
            <a:ext cx="4489450" cy="215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B73EA1-D32D-3448-9C84-C762186A8A61}"/>
              </a:ext>
            </a:extLst>
          </p:cNvPr>
          <p:cNvSpPr txBox="1"/>
          <p:nvPr/>
        </p:nvSpPr>
        <p:spPr>
          <a:xfrm>
            <a:off x="782320" y="343219"/>
            <a:ext cx="2938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Multi-Modality Cut and Paste for 3D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30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F64E1D-5572-CE41-A877-C0EC3D608117}"/>
              </a:ext>
            </a:extLst>
          </p:cNvPr>
          <p:cNvSpPr/>
          <p:nvPr/>
        </p:nvSpPr>
        <p:spPr>
          <a:xfrm>
            <a:off x="863600" y="1869440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9CD921-A602-7047-B213-8CF5CD1E9E8F}"/>
              </a:ext>
            </a:extLst>
          </p:cNvPr>
          <p:cNvSpPr/>
          <p:nvPr/>
        </p:nvSpPr>
        <p:spPr>
          <a:xfrm>
            <a:off x="2526963" y="1855002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Rotaion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484871-9E0C-7B4A-BEF3-7996B78BF4AB}"/>
              </a:ext>
            </a:extLst>
          </p:cNvPr>
          <p:cNvSpPr/>
          <p:nvPr/>
        </p:nvSpPr>
        <p:spPr>
          <a:xfrm>
            <a:off x="4111653" y="1855001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A62CD1C-7A4C-4343-9BD5-3A05A4732E6E}"/>
              </a:ext>
            </a:extLst>
          </p:cNvPr>
          <p:cNvSpPr/>
          <p:nvPr/>
        </p:nvSpPr>
        <p:spPr>
          <a:xfrm>
            <a:off x="5664427" y="1855000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1EF5BD-E569-5144-9939-B733B2C786D1}"/>
              </a:ext>
            </a:extLst>
          </p:cNvPr>
          <p:cNvSpPr/>
          <p:nvPr/>
        </p:nvSpPr>
        <p:spPr>
          <a:xfrm>
            <a:off x="7217201" y="1855000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Points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91841B0-4BBF-D04A-8A35-60CCD3ED51C3}"/>
              </a:ext>
            </a:extLst>
          </p:cNvPr>
          <p:cNvSpPr/>
          <p:nvPr/>
        </p:nvSpPr>
        <p:spPr>
          <a:xfrm>
            <a:off x="8769975" y="1846908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Feature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A8CEEC-8A11-EB45-BA26-7CF5FADAE661}"/>
              </a:ext>
            </a:extLst>
          </p:cNvPr>
          <p:cNvSpPr/>
          <p:nvPr/>
        </p:nvSpPr>
        <p:spPr>
          <a:xfrm>
            <a:off x="8769974" y="3059366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Fused Features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DB7A33-1065-1648-9D48-DFACC1D7781C}"/>
              </a:ext>
            </a:extLst>
          </p:cNvPr>
          <p:cNvSpPr/>
          <p:nvPr/>
        </p:nvSpPr>
        <p:spPr>
          <a:xfrm>
            <a:off x="8775710" y="4572726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</a:t>
            </a:r>
            <a:r>
              <a:rPr lang="en-US" dirty="0" err="1"/>
              <a:t>FEatures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54D1440-D0EB-D149-A99F-3B5D7307C02B}"/>
              </a:ext>
            </a:extLst>
          </p:cNvPr>
          <p:cNvSpPr/>
          <p:nvPr/>
        </p:nvSpPr>
        <p:spPr>
          <a:xfrm>
            <a:off x="7361279" y="4604943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Features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2E7CD00-2050-9A40-89D1-E57B78396431}"/>
              </a:ext>
            </a:extLst>
          </p:cNvPr>
          <p:cNvSpPr/>
          <p:nvPr/>
        </p:nvSpPr>
        <p:spPr>
          <a:xfrm>
            <a:off x="5664426" y="4604944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ED4944D-7E99-8042-B79E-5A58484769A6}"/>
              </a:ext>
            </a:extLst>
          </p:cNvPr>
          <p:cNvSpPr/>
          <p:nvPr/>
        </p:nvSpPr>
        <p:spPr>
          <a:xfrm>
            <a:off x="4226741" y="4644206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018C515-D9E9-D649-A817-87670DA8210F}"/>
              </a:ext>
            </a:extLst>
          </p:cNvPr>
          <p:cNvSpPr/>
          <p:nvPr/>
        </p:nvSpPr>
        <p:spPr>
          <a:xfrm>
            <a:off x="2694306" y="4604943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Rsize</a:t>
            </a:r>
            <a:r>
              <a:rPr lang="en-US" dirty="0"/>
              <a:t> and Flip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DA9BF83-4D80-DD49-9BE9-5DEC2EDA686D}"/>
              </a:ext>
            </a:extLst>
          </p:cNvPr>
          <p:cNvSpPr/>
          <p:nvPr/>
        </p:nvSpPr>
        <p:spPr>
          <a:xfrm>
            <a:off x="997453" y="4604943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8F9ACF-CE8E-D940-8B77-6AD870E4468D}"/>
              </a:ext>
            </a:extLst>
          </p:cNvPr>
          <p:cNvSpPr/>
          <p:nvPr/>
        </p:nvSpPr>
        <p:spPr>
          <a:xfrm>
            <a:off x="933844" y="3238063"/>
            <a:ext cx="1207961" cy="6229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Projection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73DD3A69-54C2-7A4F-AFA6-6752A7FBB220}"/>
              </a:ext>
            </a:extLst>
          </p:cNvPr>
          <p:cNvSpPr/>
          <p:nvPr/>
        </p:nvSpPr>
        <p:spPr>
          <a:xfrm>
            <a:off x="3536219" y="4264503"/>
            <a:ext cx="1246174" cy="218485"/>
          </a:xfrm>
          <a:prstGeom prst="uturn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B03D6356-A18E-334A-91B0-9EE5117E8649}"/>
              </a:ext>
            </a:extLst>
          </p:cNvPr>
          <p:cNvSpPr/>
          <p:nvPr/>
        </p:nvSpPr>
        <p:spPr>
          <a:xfrm>
            <a:off x="5041339" y="4216238"/>
            <a:ext cx="1246174" cy="218485"/>
          </a:xfrm>
          <a:prstGeom prst="uturn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4971B97A-2AB1-6142-A4D1-AB0681798826}"/>
              </a:ext>
            </a:extLst>
          </p:cNvPr>
          <p:cNvSpPr/>
          <p:nvPr/>
        </p:nvSpPr>
        <p:spPr>
          <a:xfrm>
            <a:off x="7965259" y="4147148"/>
            <a:ext cx="1246174" cy="218485"/>
          </a:xfrm>
          <a:prstGeom prst="uturn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21740D7C-8FE4-2745-BB68-0066443DC9D6}"/>
              </a:ext>
            </a:extLst>
          </p:cNvPr>
          <p:cNvSpPr/>
          <p:nvPr/>
        </p:nvSpPr>
        <p:spPr>
          <a:xfrm>
            <a:off x="6594114" y="4190757"/>
            <a:ext cx="1246174" cy="218485"/>
          </a:xfrm>
          <a:prstGeom prst="uturn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923B2E32-9F1C-C345-A16D-35855409BA59}"/>
              </a:ext>
            </a:extLst>
          </p:cNvPr>
          <p:cNvSpPr/>
          <p:nvPr/>
        </p:nvSpPr>
        <p:spPr>
          <a:xfrm rot="10800000">
            <a:off x="6380573" y="2589923"/>
            <a:ext cx="1246174" cy="218485"/>
          </a:xfrm>
          <a:prstGeom prst="utur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BE8540CF-81C2-6547-9A66-61EAFB8726D5}"/>
              </a:ext>
            </a:extLst>
          </p:cNvPr>
          <p:cNvSpPr/>
          <p:nvPr/>
        </p:nvSpPr>
        <p:spPr>
          <a:xfrm rot="10800000">
            <a:off x="4570652" y="2629345"/>
            <a:ext cx="1246174" cy="218485"/>
          </a:xfrm>
          <a:prstGeom prst="utur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F5AC6904-D852-634F-85BB-746272DCBFC6}"/>
              </a:ext>
            </a:extLst>
          </p:cNvPr>
          <p:cNvSpPr/>
          <p:nvPr/>
        </p:nvSpPr>
        <p:spPr>
          <a:xfrm rot="10800000">
            <a:off x="3130943" y="2657427"/>
            <a:ext cx="1246174" cy="218485"/>
          </a:xfrm>
          <a:prstGeom prst="utur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8CDAC65-4987-C64E-9908-6438AF6FF739}"/>
              </a:ext>
            </a:extLst>
          </p:cNvPr>
          <p:cNvSpPr/>
          <p:nvPr/>
        </p:nvSpPr>
        <p:spPr>
          <a:xfrm rot="3315609">
            <a:off x="2513350" y="2561207"/>
            <a:ext cx="96763" cy="632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90F23233-910C-2D46-93BB-20CD896A4753}"/>
              </a:ext>
            </a:extLst>
          </p:cNvPr>
          <p:cNvSpPr/>
          <p:nvPr/>
        </p:nvSpPr>
        <p:spPr>
          <a:xfrm rot="18206409">
            <a:off x="2508842" y="3685550"/>
            <a:ext cx="96763" cy="632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FEAAFD2A-22F9-3B45-8331-92591042ED15}"/>
              </a:ext>
            </a:extLst>
          </p:cNvPr>
          <p:cNvSpPr/>
          <p:nvPr/>
        </p:nvSpPr>
        <p:spPr>
          <a:xfrm>
            <a:off x="9289657" y="2589923"/>
            <a:ext cx="84297" cy="35557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63BCB824-5BAD-F94D-A014-5F91710CF6D4}"/>
              </a:ext>
            </a:extLst>
          </p:cNvPr>
          <p:cNvSpPr/>
          <p:nvPr/>
        </p:nvSpPr>
        <p:spPr>
          <a:xfrm>
            <a:off x="9289657" y="3860970"/>
            <a:ext cx="84297" cy="3297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5287E7-D805-594F-A868-413444F925CC}"/>
              </a:ext>
            </a:extLst>
          </p:cNvPr>
          <p:cNvSpPr txBox="1"/>
          <p:nvPr/>
        </p:nvSpPr>
        <p:spPr>
          <a:xfrm>
            <a:off x="2824385" y="3899803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Transformation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2C18CAFC-4321-EB4B-B19C-4E441E196B16}"/>
              </a:ext>
            </a:extLst>
          </p:cNvPr>
          <p:cNvSpPr/>
          <p:nvPr/>
        </p:nvSpPr>
        <p:spPr>
          <a:xfrm>
            <a:off x="2338598" y="4916396"/>
            <a:ext cx="218625" cy="45719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A1EE720-D394-8546-9D50-F7E2C41AEB08}"/>
              </a:ext>
            </a:extLst>
          </p:cNvPr>
          <p:cNvSpPr/>
          <p:nvPr/>
        </p:nvSpPr>
        <p:spPr>
          <a:xfrm>
            <a:off x="2182150" y="2112642"/>
            <a:ext cx="218625" cy="4571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05547E-1381-A64A-A5B8-F25CE671C1DD}"/>
              </a:ext>
            </a:extLst>
          </p:cNvPr>
          <p:cNvSpPr txBox="1"/>
          <p:nvPr/>
        </p:nvSpPr>
        <p:spPr>
          <a:xfrm>
            <a:off x="258945" y="483911"/>
            <a:ext cx="5696793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Multi Modality Augmentation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128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3ED08-5E1D-6B4C-AFAE-D19586160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05" y="1079501"/>
            <a:ext cx="3246495" cy="5113324"/>
          </a:xfrm>
        </p:spPr>
        <p:txBody>
          <a:bodyPr wrap="square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SG" sz="2000" dirty="0"/>
              <a:t>MMDetection3D is an open source object detection toolbox based on </a:t>
            </a:r>
            <a:r>
              <a:rPr lang="en-SG" sz="2000" dirty="0" err="1"/>
              <a:t>PyTorch</a:t>
            </a:r>
            <a:r>
              <a:rPr lang="en-SG" sz="2000" dirty="0"/>
              <a:t>, towards the next-generation platform for general 3D detection. It is a part of the </a:t>
            </a:r>
            <a:r>
              <a:rPr lang="en-SG" sz="2000" dirty="0" err="1"/>
              <a:t>OpenMMLab</a:t>
            </a:r>
            <a:r>
              <a:rPr lang="en-SG" sz="2000" dirty="0"/>
              <a:t> project developed by </a:t>
            </a:r>
            <a:r>
              <a:rPr lang="en-SG" sz="2000" dirty="0">
                <a:hlinkClick r:id="rId2"/>
              </a:rPr>
              <a:t>MMLab</a:t>
            </a:r>
            <a:r>
              <a:rPr lang="en-SG" sz="2000" dirty="0"/>
              <a:t>.</a:t>
            </a:r>
            <a:endParaRPr lang="en-US" sz="2000" dirty="0"/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851A85B3-5B93-D64D-A597-A339EFDC21C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72117" y="-27012"/>
            <a:ext cx="6912000" cy="69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44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" descr="WechatIMG39.jpeg"/>
          <p:cNvPicPr preferRelativeResize="0"/>
          <p:nvPr/>
        </p:nvPicPr>
        <p:blipFill rotWithShape="1">
          <a:blip r:embed="rId3">
            <a:alphaModFix/>
          </a:blip>
          <a:srcRect l="36881" t="76" r="7506"/>
          <a:stretch/>
        </p:blipFill>
        <p:spPr>
          <a:xfrm>
            <a:off x="-6124" y="-11066"/>
            <a:ext cx="5733554" cy="686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3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6305851" y="909149"/>
            <a:ext cx="2410273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Calibri"/>
              <a:buNone/>
            </a:pPr>
            <a:r>
              <a:rPr lang="en-SG" sz="2000" b="1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Sensetime’s Investors</a:t>
            </a:r>
            <a:endParaRPr sz="2000" b="1" i="0" u="none" strike="noStrike" cap="none">
              <a:solidFill>
                <a:srgbClr val="5353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6716845" y="5588457"/>
            <a:ext cx="4763450" cy="29752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Calibri"/>
              <a:buNone/>
            </a:pPr>
            <a:r>
              <a:rPr lang="en-SG" sz="2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Valued at over $12 billion USD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"/>
          <p:cNvSpPr/>
          <p:nvPr/>
        </p:nvSpPr>
        <p:spPr>
          <a:xfrm rot="-5400000">
            <a:off x="5951109" y="1088826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" descr="Qualcomm Ventures illustrates Indian strategy -"/>
          <p:cNvPicPr preferRelativeResize="0"/>
          <p:nvPr/>
        </p:nvPicPr>
        <p:blipFill rotWithShape="1">
          <a:blip r:embed="rId4">
            <a:alphaModFix/>
          </a:blip>
          <a:srcRect l="3477" t="28691" r="3814" b="29742"/>
          <a:stretch/>
        </p:blipFill>
        <p:spPr>
          <a:xfrm>
            <a:off x="9588833" y="2465928"/>
            <a:ext cx="1429263" cy="6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"/>
          <p:cNvPicPr preferRelativeResize="0"/>
          <p:nvPr/>
        </p:nvPicPr>
        <p:blipFill rotWithShape="1">
          <a:blip r:embed="rId5">
            <a:alphaModFix/>
          </a:blip>
          <a:srcRect l="27925" t="39043" r="28529" b="46504"/>
          <a:stretch/>
        </p:blipFill>
        <p:spPr>
          <a:xfrm>
            <a:off x="8811649" y="1845165"/>
            <a:ext cx="2401780" cy="41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6744" y="3355531"/>
            <a:ext cx="1654445" cy="40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7">
            <a:alphaModFix/>
          </a:blip>
          <a:srcRect l="15025" t="37275" r="15844" b="37219"/>
          <a:stretch/>
        </p:blipFill>
        <p:spPr>
          <a:xfrm>
            <a:off x="6626744" y="2619036"/>
            <a:ext cx="2500331" cy="46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" descr="Temasek Holdings seeks cloud start-ups in India as e-commerce ..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26744" y="1553217"/>
            <a:ext cx="1956689" cy="97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" descr="IDG Capital | Crunchbase"/>
          <p:cNvPicPr preferRelativeResize="0"/>
          <p:nvPr/>
        </p:nvPicPr>
        <p:blipFill rotWithShape="1">
          <a:blip r:embed="rId9">
            <a:alphaModFix/>
          </a:blip>
          <a:srcRect l="6784" t="40953" r="7607" b="39555"/>
          <a:stretch/>
        </p:blipFill>
        <p:spPr>
          <a:xfrm>
            <a:off x="9558984" y="3368519"/>
            <a:ext cx="1654445" cy="37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 descr="Galileo Global Group – Hopu"/>
          <p:cNvPicPr preferRelativeResize="0"/>
          <p:nvPr/>
        </p:nvPicPr>
        <p:blipFill rotWithShape="1">
          <a:blip r:embed="rId10">
            <a:alphaModFix/>
          </a:blip>
          <a:srcRect l="33851" t="24021" r="31640" b="22326"/>
          <a:stretch/>
        </p:blipFill>
        <p:spPr>
          <a:xfrm>
            <a:off x="8581696" y="3372056"/>
            <a:ext cx="786376" cy="79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 descr="CDH Investments | LinkedIn"/>
          <p:cNvPicPr preferRelativeResize="0"/>
          <p:nvPr/>
        </p:nvPicPr>
        <p:blipFill rotWithShape="1">
          <a:blip r:embed="rId11">
            <a:alphaModFix/>
          </a:blip>
          <a:srcRect l="13051" t="27048" r="11920" b="25854"/>
          <a:stretch/>
        </p:blipFill>
        <p:spPr>
          <a:xfrm>
            <a:off x="8411437" y="4194376"/>
            <a:ext cx="956635" cy="60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 descr="Sailing Capital Investor Profile: Portfolio &amp; Exits | PitchBook"/>
          <p:cNvPicPr preferRelativeResize="0"/>
          <p:nvPr/>
        </p:nvPicPr>
        <p:blipFill rotWithShape="1">
          <a:blip r:embed="rId12">
            <a:alphaModFix/>
          </a:blip>
          <a:srcRect l="1" t="32467" r="-2469" b="33893"/>
          <a:stretch/>
        </p:blipFill>
        <p:spPr>
          <a:xfrm>
            <a:off x="9700093" y="4026759"/>
            <a:ext cx="1372225" cy="45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 descr="Green Pine Capital Partners Investor Profile: Portfolio &amp; Exits ..."/>
          <p:cNvPicPr preferRelativeResize="0"/>
          <p:nvPr/>
        </p:nvPicPr>
        <p:blipFill rotWithShape="1">
          <a:blip r:embed="rId13">
            <a:alphaModFix/>
          </a:blip>
          <a:srcRect l="-348" t="42106" r="-2084" b="42275"/>
          <a:stretch/>
        </p:blipFill>
        <p:spPr>
          <a:xfrm>
            <a:off x="8981598" y="4798339"/>
            <a:ext cx="2231831" cy="41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 descr="Suning Commerce Group"/>
          <p:cNvPicPr preferRelativeResize="0"/>
          <p:nvPr/>
        </p:nvPicPr>
        <p:blipFill rotWithShape="1">
          <a:blip r:embed="rId14">
            <a:alphaModFix/>
          </a:blip>
          <a:srcRect l="3335" t="37584" r="935" b="32941"/>
          <a:stretch/>
        </p:blipFill>
        <p:spPr>
          <a:xfrm>
            <a:off x="6716845" y="4875489"/>
            <a:ext cx="1776485" cy="36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/>
          <p:cNvPicPr preferRelativeResize="0"/>
          <p:nvPr/>
        </p:nvPicPr>
        <p:blipFill rotWithShape="1">
          <a:blip r:embed="rId15">
            <a:alphaModFix/>
          </a:blip>
          <a:srcRect l="13110" t="13485" r="17328" b="8508"/>
          <a:stretch/>
        </p:blipFill>
        <p:spPr>
          <a:xfrm>
            <a:off x="6936743" y="4070024"/>
            <a:ext cx="1142673" cy="452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幻灯片编号"/>
          <p:cNvSpPr txBox="1">
            <a:spLocks noGrp="1"/>
          </p:cNvSpPr>
          <p:nvPr>
            <p:ph type="sldNum" sz="quarter" idx="20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4</a:t>
            </a:fld>
            <a:endParaRPr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6BEFBF69-EBDC-7143-B51C-B4A866B27D91}"/>
              </a:ext>
            </a:extLst>
          </p:cNvPr>
          <p:cNvSpPr/>
          <p:nvPr/>
        </p:nvSpPr>
        <p:spPr>
          <a:xfrm rot="162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矩形 15">
            <a:extLst>
              <a:ext uri="{FF2B5EF4-FFF2-40B4-BE49-F238E27FC236}">
                <a16:creationId xmlns:a16="http://schemas.microsoft.com/office/drawing/2014/main" id="{65D41F2E-D9B1-4710-BBD4-B30E7F654477}"/>
              </a:ext>
            </a:extLst>
          </p:cNvPr>
          <p:cNvSpPr/>
          <p:nvPr/>
        </p:nvSpPr>
        <p:spPr>
          <a:xfrm>
            <a:off x="4989679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矩形 15">
            <a:extLst>
              <a:ext uri="{FF2B5EF4-FFF2-40B4-BE49-F238E27FC236}">
                <a16:creationId xmlns:a16="http://schemas.microsoft.com/office/drawing/2014/main" id="{1C2B80CD-7B50-41AD-B0CD-DDC1F6625089}"/>
              </a:ext>
            </a:extLst>
          </p:cNvPr>
          <p:cNvSpPr/>
          <p:nvPr/>
        </p:nvSpPr>
        <p:spPr>
          <a:xfrm>
            <a:off x="7301161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15">
            <a:extLst>
              <a:ext uri="{FF2B5EF4-FFF2-40B4-BE49-F238E27FC236}">
                <a16:creationId xmlns:a16="http://schemas.microsoft.com/office/drawing/2014/main" id="{82658909-EC7A-4022-A0AE-DC6991260465}"/>
              </a:ext>
            </a:extLst>
          </p:cNvPr>
          <p:cNvSpPr/>
          <p:nvPr/>
        </p:nvSpPr>
        <p:spPr>
          <a:xfrm>
            <a:off x="9612647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矩形 15">
            <a:extLst>
              <a:ext uri="{FF2B5EF4-FFF2-40B4-BE49-F238E27FC236}">
                <a16:creationId xmlns:a16="http://schemas.microsoft.com/office/drawing/2014/main" id="{8ABCDEA3-C39A-478A-A883-85A18ADBA9EA}"/>
              </a:ext>
            </a:extLst>
          </p:cNvPr>
          <p:cNvSpPr/>
          <p:nvPr/>
        </p:nvSpPr>
        <p:spPr>
          <a:xfrm>
            <a:off x="5061155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Mobile Solution</a:t>
            </a:r>
          </a:p>
        </p:txBody>
      </p:sp>
      <p:sp>
        <p:nvSpPr>
          <p:cNvPr id="28" name="矩形 15">
            <a:extLst>
              <a:ext uri="{FF2B5EF4-FFF2-40B4-BE49-F238E27FC236}">
                <a16:creationId xmlns:a16="http://schemas.microsoft.com/office/drawing/2014/main" id="{39A99B0C-6CCA-4A68-B7F3-66DEE54B0CF2}"/>
              </a:ext>
            </a:extLst>
          </p:cNvPr>
          <p:cNvSpPr/>
          <p:nvPr/>
        </p:nvSpPr>
        <p:spPr>
          <a:xfrm>
            <a:off x="7372637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Autonomous Driving</a:t>
            </a:r>
          </a:p>
        </p:txBody>
      </p:sp>
      <p:sp>
        <p:nvSpPr>
          <p:cNvPr id="29" name="矩形 15">
            <a:extLst>
              <a:ext uri="{FF2B5EF4-FFF2-40B4-BE49-F238E27FC236}">
                <a16:creationId xmlns:a16="http://schemas.microsoft.com/office/drawing/2014/main" id="{DE1B2B77-4B0B-4849-B658-DBBD7D5BB84D}"/>
              </a:ext>
            </a:extLst>
          </p:cNvPr>
          <p:cNvSpPr/>
          <p:nvPr/>
        </p:nvSpPr>
        <p:spPr>
          <a:xfrm>
            <a:off x="9684123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AI Education Package</a:t>
            </a:r>
          </a:p>
        </p:txBody>
      </p:sp>
      <p:sp>
        <p:nvSpPr>
          <p:cNvPr id="30" name="Rectangle 75">
            <a:extLst>
              <a:ext uri="{FF2B5EF4-FFF2-40B4-BE49-F238E27FC236}">
                <a16:creationId xmlns:a16="http://schemas.microsoft.com/office/drawing/2014/main" id="{2C702C99-54DF-48A3-AD2D-84FFAC70AACE}"/>
              </a:ext>
            </a:extLst>
          </p:cNvPr>
          <p:cNvSpPr/>
          <p:nvPr/>
        </p:nvSpPr>
        <p:spPr>
          <a:xfrm>
            <a:off x="5061155" y="1664109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Face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Unlock</a:t>
            </a:r>
          </a:p>
        </p:txBody>
      </p:sp>
      <p:sp>
        <p:nvSpPr>
          <p:cNvPr id="31" name="Rectangle 76">
            <a:extLst>
              <a:ext uri="{FF2B5EF4-FFF2-40B4-BE49-F238E27FC236}">
                <a16:creationId xmlns:a16="http://schemas.microsoft.com/office/drawing/2014/main" id="{BABEB070-0E69-47C1-8E6D-7A69041DBBA8}"/>
              </a:ext>
            </a:extLst>
          </p:cNvPr>
          <p:cNvSpPr/>
          <p:nvPr/>
        </p:nvSpPr>
        <p:spPr>
          <a:xfrm>
            <a:off x="6125211" y="1664109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Processing</a:t>
            </a:r>
          </a:p>
        </p:txBody>
      </p:sp>
      <p:sp>
        <p:nvSpPr>
          <p:cNvPr id="32" name="Rectangle 91">
            <a:extLst>
              <a:ext uri="{FF2B5EF4-FFF2-40B4-BE49-F238E27FC236}">
                <a16:creationId xmlns:a16="http://schemas.microsoft.com/office/drawing/2014/main" id="{50F9602B-3633-4456-8EE7-D4E3AA08FE4C}"/>
              </a:ext>
            </a:extLst>
          </p:cNvPr>
          <p:cNvSpPr/>
          <p:nvPr/>
        </p:nvSpPr>
        <p:spPr>
          <a:xfrm>
            <a:off x="5061155" y="2759213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Image Super Resolution</a:t>
            </a:r>
          </a:p>
        </p:txBody>
      </p:sp>
      <p:sp>
        <p:nvSpPr>
          <p:cNvPr id="34" name="Rectangle 92">
            <a:extLst>
              <a:ext uri="{FF2B5EF4-FFF2-40B4-BE49-F238E27FC236}">
                <a16:creationId xmlns:a16="http://schemas.microsoft.com/office/drawing/2014/main" id="{58EFE5A3-88D7-44E7-A576-0BFBDB721ECF}"/>
              </a:ext>
            </a:extLst>
          </p:cNvPr>
          <p:cNvSpPr/>
          <p:nvPr/>
        </p:nvSpPr>
        <p:spPr>
          <a:xfrm>
            <a:off x="6125211" y="2759213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3D Face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Beautification</a:t>
            </a:r>
          </a:p>
        </p:txBody>
      </p:sp>
      <p:sp>
        <p:nvSpPr>
          <p:cNvPr id="35" name="Rectangle 94">
            <a:extLst>
              <a:ext uri="{FF2B5EF4-FFF2-40B4-BE49-F238E27FC236}">
                <a16:creationId xmlns:a16="http://schemas.microsoft.com/office/drawing/2014/main" id="{57306F1E-3498-4203-946E-CD5987F1ADC0}"/>
              </a:ext>
            </a:extLst>
          </p:cNvPr>
          <p:cNvSpPr/>
          <p:nvPr/>
        </p:nvSpPr>
        <p:spPr>
          <a:xfrm>
            <a:off x="5061155" y="4263621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 Live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Streaming</a:t>
            </a:r>
          </a:p>
        </p:txBody>
      </p:sp>
      <p:sp>
        <p:nvSpPr>
          <p:cNvPr id="36" name="Rectangle 95">
            <a:extLst>
              <a:ext uri="{FF2B5EF4-FFF2-40B4-BE49-F238E27FC236}">
                <a16:creationId xmlns:a16="http://schemas.microsoft.com/office/drawing/2014/main" id="{7BEB1BA9-9612-4F71-96B9-B74B7AA495E2}"/>
              </a:ext>
            </a:extLst>
          </p:cNvPr>
          <p:cNvSpPr/>
          <p:nvPr/>
        </p:nvSpPr>
        <p:spPr>
          <a:xfrm>
            <a:off x="6125211" y="4263621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Game</a:t>
            </a:r>
          </a:p>
        </p:txBody>
      </p:sp>
      <p:sp>
        <p:nvSpPr>
          <p:cNvPr id="37" name="Rectangle 97">
            <a:extLst>
              <a:ext uri="{FF2B5EF4-FFF2-40B4-BE49-F238E27FC236}">
                <a16:creationId xmlns:a16="http://schemas.microsoft.com/office/drawing/2014/main" id="{5830A3F8-7E8C-4DC4-9D89-D61096C36039}"/>
              </a:ext>
            </a:extLst>
          </p:cNvPr>
          <p:cNvSpPr/>
          <p:nvPr/>
        </p:nvSpPr>
        <p:spPr>
          <a:xfrm>
            <a:off x="5061155" y="5358725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Classroom</a:t>
            </a:r>
          </a:p>
        </p:txBody>
      </p:sp>
      <p:sp>
        <p:nvSpPr>
          <p:cNvPr id="38" name="Rectangle 98">
            <a:extLst>
              <a:ext uri="{FF2B5EF4-FFF2-40B4-BE49-F238E27FC236}">
                <a16:creationId xmlns:a16="http://schemas.microsoft.com/office/drawing/2014/main" id="{40EA54DE-D3BF-4CCF-9B9D-9DB1B0E56F74}"/>
              </a:ext>
            </a:extLst>
          </p:cNvPr>
          <p:cNvSpPr/>
          <p:nvPr/>
        </p:nvSpPr>
        <p:spPr>
          <a:xfrm>
            <a:off x="6125211" y="5358725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Effect</a:t>
            </a:r>
          </a:p>
        </p:txBody>
      </p:sp>
      <p:sp>
        <p:nvSpPr>
          <p:cNvPr id="40" name="矩形 15">
            <a:extLst>
              <a:ext uri="{FF2B5EF4-FFF2-40B4-BE49-F238E27FC236}">
                <a16:creationId xmlns:a16="http://schemas.microsoft.com/office/drawing/2014/main" id="{1CBCDCF9-C1D1-45FB-AA9D-6005BAF3D0CE}"/>
              </a:ext>
            </a:extLst>
          </p:cNvPr>
          <p:cNvSpPr/>
          <p:nvPr/>
        </p:nvSpPr>
        <p:spPr>
          <a:xfrm>
            <a:off x="5061155" y="3854317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AR Platform</a:t>
            </a:r>
          </a:p>
        </p:txBody>
      </p:sp>
      <p:sp>
        <p:nvSpPr>
          <p:cNvPr id="41" name="Rectangle 101">
            <a:extLst>
              <a:ext uri="{FF2B5EF4-FFF2-40B4-BE49-F238E27FC236}">
                <a16:creationId xmlns:a16="http://schemas.microsoft.com/office/drawing/2014/main" id="{10F2AB5C-CF86-492A-886E-E74006972916}"/>
              </a:ext>
            </a:extLst>
          </p:cNvPr>
          <p:cNvSpPr/>
          <p:nvPr/>
        </p:nvSpPr>
        <p:spPr>
          <a:xfrm>
            <a:off x="7372637" y="1664109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Guide Line Prediction</a:t>
            </a:r>
          </a:p>
        </p:txBody>
      </p:sp>
      <p:sp>
        <p:nvSpPr>
          <p:cNvPr id="42" name="Rectangle 102">
            <a:extLst>
              <a:ext uri="{FF2B5EF4-FFF2-40B4-BE49-F238E27FC236}">
                <a16:creationId xmlns:a16="http://schemas.microsoft.com/office/drawing/2014/main" id="{16562713-C587-4D4D-871F-F79E7963D432}"/>
              </a:ext>
            </a:extLst>
          </p:cNvPr>
          <p:cNvSpPr/>
          <p:nvPr/>
        </p:nvSpPr>
        <p:spPr>
          <a:xfrm>
            <a:off x="8436693" y="1664109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Human Face Prediction</a:t>
            </a:r>
          </a:p>
        </p:txBody>
      </p:sp>
      <p:sp>
        <p:nvSpPr>
          <p:cNvPr id="43" name="Rectangle 104">
            <a:extLst>
              <a:ext uri="{FF2B5EF4-FFF2-40B4-BE49-F238E27FC236}">
                <a16:creationId xmlns:a16="http://schemas.microsoft.com/office/drawing/2014/main" id="{CC9D25FF-6482-425A-B43F-89C1EF93671D}"/>
              </a:ext>
            </a:extLst>
          </p:cNvPr>
          <p:cNvSpPr/>
          <p:nvPr/>
        </p:nvSpPr>
        <p:spPr>
          <a:xfrm>
            <a:off x="7372637" y="2759213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Lane Detection</a:t>
            </a:r>
          </a:p>
        </p:txBody>
      </p:sp>
      <p:sp>
        <p:nvSpPr>
          <p:cNvPr id="44" name="Rectangle 105">
            <a:extLst>
              <a:ext uri="{FF2B5EF4-FFF2-40B4-BE49-F238E27FC236}">
                <a16:creationId xmlns:a16="http://schemas.microsoft.com/office/drawing/2014/main" id="{EC7CE45C-F143-48AD-AFAB-474F5E9792EC}"/>
              </a:ext>
            </a:extLst>
          </p:cNvPr>
          <p:cNvSpPr/>
          <p:nvPr/>
        </p:nvSpPr>
        <p:spPr>
          <a:xfrm>
            <a:off x="8436693" y="2759213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Front Vehicle Detection</a:t>
            </a:r>
          </a:p>
        </p:txBody>
      </p:sp>
      <p:sp>
        <p:nvSpPr>
          <p:cNvPr id="45" name="Rectangle 107">
            <a:extLst>
              <a:ext uri="{FF2B5EF4-FFF2-40B4-BE49-F238E27FC236}">
                <a16:creationId xmlns:a16="http://schemas.microsoft.com/office/drawing/2014/main" id="{E1CC04F9-93E1-4560-B756-4F3B17DFD56E}"/>
              </a:ext>
            </a:extLst>
          </p:cNvPr>
          <p:cNvSpPr/>
          <p:nvPr/>
        </p:nvSpPr>
        <p:spPr>
          <a:xfrm>
            <a:off x="7372637" y="4263621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Face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Unlock</a:t>
            </a:r>
          </a:p>
        </p:txBody>
      </p:sp>
      <p:sp>
        <p:nvSpPr>
          <p:cNvPr id="46" name="Rectangle 108">
            <a:extLst>
              <a:ext uri="{FF2B5EF4-FFF2-40B4-BE49-F238E27FC236}">
                <a16:creationId xmlns:a16="http://schemas.microsoft.com/office/drawing/2014/main" id="{C37ADF4B-7CFC-4465-8199-69769541B777}"/>
              </a:ext>
            </a:extLst>
          </p:cNvPr>
          <p:cNvSpPr/>
          <p:nvPr/>
        </p:nvSpPr>
        <p:spPr>
          <a:xfrm>
            <a:off x="8436693" y="4263621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Gaze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Tracking</a:t>
            </a:r>
          </a:p>
        </p:txBody>
      </p:sp>
      <p:sp>
        <p:nvSpPr>
          <p:cNvPr id="47" name="Rectangle 110">
            <a:extLst>
              <a:ext uri="{FF2B5EF4-FFF2-40B4-BE49-F238E27FC236}">
                <a16:creationId xmlns:a16="http://schemas.microsoft.com/office/drawing/2014/main" id="{99021A99-43E6-4473-937B-C9B91D92D3F1}"/>
              </a:ext>
            </a:extLst>
          </p:cNvPr>
          <p:cNvSpPr/>
          <p:nvPr/>
        </p:nvSpPr>
        <p:spPr>
          <a:xfrm>
            <a:off x="7372637" y="5358725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Gesture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Tracking </a:t>
            </a:r>
          </a:p>
        </p:txBody>
      </p:sp>
      <p:sp>
        <p:nvSpPr>
          <p:cNvPr id="48" name="Rectangle 111">
            <a:extLst>
              <a:ext uri="{FF2B5EF4-FFF2-40B4-BE49-F238E27FC236}">
                <a16:creationId xmlns:a16="http://schemas.microsoft.com/office/drawing/2014/main" id="{9138285E-AEF8-4AF1-8098-39D3530E6B80}"/>
              </a:ext>
            </a:extLst>
          </p:cNvPr>
          <p:cNvSpPr/>
          <p:nvPr/>
        </p:nvSpPr>
        <p:spPr>
          <a:xfrm>
            <a:off x="8436693" y="5358725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Drowsiness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detection</a:t>
            </a:r>
          </a:p>
        </p:txBody>
      </p:sp>
      <p:sp>
        <p:nvSpPr>
          <p:cNvPr id="49" name="矩形 15">
            <a:extLst>
              <a:ext uri="{FF2B5EF4-FFF2-40B4-BE49-F238E27FC236}">
                <a16:creationId xmlns:a16="http://schemas.microsoft.com/office/drawing/2014/main" id="{56F9A1A0-7D74-4C2E-97A7-E0BA3C24A6D0}"/>
              </a:ext>
            </a:extLst>
          </p:cNvPr>
          <p:cNvSpPr/>
          <p:nvPr/>
        </p:nvSpPr>
        <p:spPr>
          <a:xfrm>
            <a:off x="7372637" y="3854317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Intelligence Cabin Sensing</a:t>
            </a:r>
          </a:p>
        </p:txBody>
      </p:sp>
      <p:sp>
        <p:nvSpPr>
          <p:cNvPr id="53" name="Rectangle 131">
            <a:extLst>
              <a:ext uri="{FF2B5EF4-FFF2-40B4-BE49-F238E27FC236}">
                <a16:creationId xmlns:a16="http://schemas.microsoft.com/office/drawing/2014/main" id="{31C5DBC6-3640-43BB-99A1-3DEDB47FC1B6}"/>
              </a:ext>
            </a:extLst>
          </p:cNvPr>
          <p:cNvSpPr/>
          <p:nvPr/>
        </p:nvSpPr>
        <p:spPr>
          <a:xfrm>
            <a:off x="9684123" y="1656852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AI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Textbook</a:t>
            </a:r>
          </a:p>
        </p:txBody>
      </p:sp>
      <p:sp>
        <p:nvSpPr>
          <p:cNvPr id="54" name="Rectangle 132">
            <a:extLst>
              <a:ext uri="{FF2B5EF4-FFF2-40B4-BE49-F238E27FC236}">
                <a16:creationId xmlns:a16="http://schemas.microsoft.com/office/drawing/2014/main" id="{9B9CAEB7-F6DB-42FE-968C-80E7A4FA223A}"/>
              </a:ext>
            </a:extLst>
          </p:cNvPr>
          <p:cNvSpPr/>
          <p:nvPr/>
        </p:nvSpPr>
        <p:spPr>
          <a:xfrm>
            <a:off x="10748179" y="1656852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AI Experiment Platform</a:t>
            </a:r>
          </a:p>
        </p:txBody>
      </p:sp>
      <p:sp>
        <p:nvSpPr>
          <p:cNvPr id="55" name="Rectangle 135">
            <a:extLst>
              <a:ext uri="{FF2B5EF4-FFF2-40B4-BE49-F238E27FC236}">
                <a16:creationId xmlns:a16="http://schemas.microsoft.com/office/drawing/2014/main" id="{9BCED5BE-5D48-427F-A0E4-FABF8B208E0F}"/>
              </a:ext>
            </a:extLst>
          </p:cNvPr>
          <p:cNvSpPr/>
          <p:nvPr/>
        </p:nvSpPr>
        <p:spPr>
          <a:xfrm>
            <a:off x="9684123" y="2653259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AI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RobotCar</a:t>
            </a:r>
          </a:p>
        </p:txBody>
      </p:sp>
      <p:sp>
        <p:nvSpPr>
          <p:cNvPr id="56" name="Rectangle 136">
            <a:extLst>
              <a:ext uri="{FF2B5EF4-FFF2-40B4-BE49-F238E27FC236}">
                <a16:creationId xmlns:a16="http://schemas.microsoft.com/office/drawing/2014/main" id="{237D2704-89C5-4919-83F1-C51323E86235}"/>
              </a:ext>
            </a:extLst>
          </p:cNvPr>
          <p:cNvSpPr/>
          <p:nvPr/>
        </p:nvSpPr>
        <p:spPr>
          <a:xfrm>
            <a:off x="10748179" y="2653259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AI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Lab</a:t>
            </a:r>
          </a:p>
        </p:txBody>
      </p:sp>
      <p:sp>
        <p:nvSpPr>
          <p:cNvPr id="57" name="Rectangle 138">
            <a:extLst>
              <a:ext uri="{FF2B5EF4-FFF2-40B4-BE49-F238E27FC236}">
                <a16:creationId xmlns:a16="http://schemas.microsoft.com/office/drawing/2014/main" id="{7979F6C9-554B-4E0E-8CB2-E2A279E779D7}"/>
              </a:ext>
            </a:extLst>
          </p:cNvPr>
          <p:cNvSpPr/>
          <p:nvPr/>
        </p:nvSpPr>
        <p:spPr>
          <a:xfrm>
            <a:off x="9684123" y="4051713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Road Network Extraction</a:t>
            </a:r>
          </a:p>
        </p:txBody>
      </p:sp>
      <p:sp>
        <p:nvSpPr>
          <p:cNvPr id="58" name="Rectangle 139">
            <a:extLst>
              <a:ext uri="{FF2B5EF4-FFF2-40B4-BE49-F238E27FC236}">
                <a16:creationId xmlns:a16="http://schemas.microsoft.com/office/drawing/2014/main" id="{0066CC1A-84A6-44C9-A4DE-C89B7A20F4A6}"/>
              </a:ext>
            </a:extLst>
          </p:cNvPr>
          <p:cNvSpPr/>
          <p:nvPr/>
        </p:nvSpPr>
        <p:spPr>
          <a:xfrm>
            <a:off x="10748179" y="4051713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Cloud and Snow Detection</a:t>
            </a:r>
          </a:p>
        </p:txBody>
      </p:sp>
      <p:sp>
        <p:nvSpPr>
          <p:cNvPr id="59" name="Rectangle 141">
            <a:extLst>
              <a:ext uri="{FF2B5EF4-FFF2-40B4-BE49-F238E27FC236}">
                <a16:creationId xmlns:a16="http://schemas.microsoft.com/office/drawing/2014/main" id="{470FD827-5B94-4BAF-BBC2-78AA2DF3AA75}"/>
              </a:ext>
            </a:extLst>
          </p:cNvPr>
          <p:cNvSpPr/>
          <p:nvPr/>
        </p:nvSpPr>
        <p:spPr>
          <a:xfrm>
            <a:off x="9684123" y="5450165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Lung AI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Application</a:t>
            </a:r>
          </a:p>
        </p:txBody>
      </p:sp>
      <p:sp>
        <p:nvSpPr>
          <p:cNvPr id="60" name="Rectangle 142">
            <a:extLst>
              <a:ext uri="{FF2B5EF4-FFF2-40B4-BE49-F238E27FC236}">
                <a16:creationId xmlns:a16="http://schemas.microsoft.com/office/drawing/2014/main" id="{78DA5094-33C8-49EF-A680-893C47532D0F}"/>
              </a:ext>
            </a:extLst>
          </p:cNvPr>
          <p:cNvSpPr/>
          <p:nvPr/>
        </p:nvSpPr>
        <p:spPr>
          <a:xfrm>
            <a:off x="10748179" y="5450165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Pathology Application</a:t>
            </a:r>
          </a:p>
        </p:txBody>
      </p:sp>
      <p:sp>
        <p:nvSpPr>
          <p:cNvPr id="61" name="矩形 15">
            <a:extLst>
              <a:ext uri="{FF2B5EF4-FFF2-40B4-BE49-F238E27FC236}">
                <a16:creationId xmlns:a16="http://schemas.microsoft.com/office/drawing/2014/main" id="{A54546C4-47C3-4016-A3E3-C88203AC8190}"/>
              </a:ext>
            </a:extLst>
          </p:cNvPr>
          <p:cNvSpPr/>
          <p:nvPr/>
        </p:nvSpPr>
        <p:spPr>
          <a:xfrm>
            <a:off x="9684123" y="3649667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Remote Sensing</a:t>
            </a:r>
          </a:p>
        </p:txBody>
      </p:sp>
      <p:sp>
        <p:nvSpPr>
          <p:cNvPr id="62" name="矩形 15">
            <a:extLst>
              <a:ext uri="{FF2B5EF4-FFF2-40B4-BE49-F238E27FC236}">
                <a16:creationId xmlns:a16="http://schemas.microsoft.com/office/drawing/2014/main" id="{91EA4A7D-66A8-4C29-B070-C4C0A153DA4D}"/>
              </a:ext>
            </a:extLst>
          </p:cNvPr>
          <p:cNvSpPr/>
          <p:nvPr/>
        </p:nvSpPr>
        <p:spPr>
          <a:xfrm>
            <a:off x="9684123" y="5048120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AI-Enabled Diagnosis, Treatment and Rehabilitation</a:t>
            </a:r>
          </a:p>
        </p:txBody>
      </p:sp>
      <p:pic>
        <p:nvPicPr>
          <p:cNvPr id="63" name="Picture 32">
            <a:extLst>
              <a:ext uri="{FF2B5EF4-FFF2-40B4-BE49-F238E27FC236}">
                <a16:creationId xmlns:a16="http://schemas.microsoft.com/office/drawing/2014/main" id="{B4C77037-0C71-4F8B-B309-ACAFCC678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 bwMode="auto">
          <a:xfrm>
            <a:off x="5061157" y="5358725"/>
            <a:ext cx="1005839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4" name="Picture 40">
            <a:extLst>
              <a:ext uri="{FF2B5EF4-FFF2-40B4-BE49-F238E27FC236}">
                <a16:creationId xmlns:a16="http://schemas.microsoft.com/office/drawing/2014/main" id="{933EA980-8F91-4409-826C-58021A04A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 bwMode="auto">
          <a:xfrm>
            <a:off x="5061155" y="4263621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5" name="Picture 55">
            <a:extLst>
              <a:ext uri="{FF2B5EF4-FFF2-40B4-BE49-F238E27FC236}">
                <a16:creationId xmlns:a16="http://schemas.microsoft.com/office/drawing/2014/main" id="{7DE198C7-C893-4A62-860C-8AB398B2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 bwMode="auto">
          <a:xfrm>
            <a:off x="5061155" y="1664110"/>
            <a:ext cx="1005840" cy="7315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7A6C3F1-4653-4420-A0DF-240497CCB2C9}"/>
              </a:ext>
            </a:extLst>
          </p:cNvPr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23136" y="1664109"/>
            <a:ext cx="1007915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7" name="Picture 3">
            <a:extLst>
              <a:ext uri="{FF2B5EF4-FFF2-40B4-BE49-F238E27FC236}">
                <a16:creationId xmlns:a16="http://schemas.microsoft.com/office/drawing/2014/main" id="{D0B1FCEE-05AA-4926-981F-F16AF3D1C49F}"/>
              </a:ext>
            </a:extLst>
          </p:cNvPr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23136" y="4263621"/>
            <a:ext cx="1007915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2F041EEA-1AFC-46D0-B539-C72EEC7F8717}"/>
              </a:ext>
            </a:extLst>
          </p:cNvPr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28019" y="5358725"/>
            <a:ext cx="1003032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7EB6F498-AE4C-497C-9899-7DEF08FBF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 bwMode="auto">
          <a:xfrm>
            <a:off x="8436693" y="5358725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0" name="Picture 3">
            <a:extLst>
              <a:ext uri="{FF2B5EF4-FFF2-40B4-BE49-F238E27FC236}">
                <a16:creationId xmlns:a16="http://schemas.microsoft.com/office/drawing/2014/main" id="{5206A4CE-3CB5-47EE-9209-DA48F5520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/>
          <a:srcRect/>
          <a:stretch>
            <a:fillRect/>
          </a:stretch>
        </p:blipFill>
        <p:spPr bwMode="auto">
          <a:xfrm>
            <a:off x="7372637" y="5358725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Picture 5">
            <a:extLst>
              <a:ext uri="{FF2B5EF4-FFF2-40B4-BE49-F238E27FC236}">
                <a16:creationId xmlns:a16="http://schemas.microsoft.com/office/drawing/2014/main" id="{2F332966-7C33-447D-94AE-08B585D5D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/>
          <a:srcRect/>
          <a:stretch>
            <a:fillRect/>
          </a:stretch>
        </p:blipFill>
        <p:spPr bwMode="auto">
          <a:xfrm>
            <a:off x="8436693" y="4263621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5447CBD3-D2C4-4449-8633-C4770FABF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/>
          <a:srcRect r="-1"/>
          <a:stretch>
            <a:fillRect/>
          </a:stretch>
        </p:blipFill>
        <p:spPr bwMode="auto">
          <a:xfrm>
            <a:off x="8436693" y="2759213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3" name="Picture 7">
            <a:extLst>
              <a:ext uri="{FF2B5EF4-FFF2-40B4-BE49-F238E27FC236}">
                <a16:creationId xmlns:a16="http://schemas.microsoft.com/office/drawing/2014/main" id="{F1F34F43-E669-4540-8A35-87EFC8D2B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/>
          <a:srcRect/>
          <a:stretch>
            <a:fillRect/>
          </a:stretch>
        </p:blipFill>
        <p:spPr bwMode="auto">
          <a:xfrm>
            <a:off x="7372637" y="2759213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4" name="Picture 8">
            <a:extLst>
              <a:ext uri="{FF2B5EF4-FFF2-40B4-BE49-F238E27FC236}">
                <a16:creationId xmlns:a16="http://schemas.microsoft.com/office/drawing/2014/main" id="{2E281749-EB70-4666-BD63-D86F4EDC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/>
          <a:srcRect/>
          <a:stretch>
            <a:fillRect/>
          </a:stretch>
        </p:blipFill>
        <p:spPr bwMode="auto">
          <a:xfrm>
            <a:off x="7372637" y="1664109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5" name="Picture 9">
            <a:extLst>
              <a:ext uri="{FF2B5EF4-FFF2-40B4-BE49-F238E27FC236}">
                <a16:creationId xmlns:a16="http://schemas.microsoft.com/office/drawing/2014/main" id="{B0EE167D-BBB1-4EA0-BEFD-5D36A6F35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/>
          <a:srcRect/>
          <a:stretch>
            <a:fillRect/>
          </a:stretch>
        </p:blipFill>
        <p:spPr bwMode="auto">
          <a:xfrm>
            <a:off x="8436693" y="1664109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69271C5A-CAA6-4C45-A33C-864E87B38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 bwMode="auto">
          <a:xfrm>
            <a:off x="7372637" y="4263621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77" name="Group 13">
            <a:extLst>
              <a:ext uri="{FF2B5EF4-FFF2-40B4-BE49-F238E27FC236}">
                <a16:creationId xmlns:a16="http://schemas.microsoft.com/office/drawing/2014/main" id="{6280937C-28EF-42AF-94B4-510D68C10B68}"/>
              </a:ext>
            </a:extLst>
          </p:cNvPr>
          <p:cNvGrpSpPr>
            <a:grpSpLocks noChangeAspect="1"/>
          </p:cNvGrpSpPr>
          <p:nvPr/>
        </p:nvGrpSpPr>
        <p:grpSpPr>
          <a:xfrm>
            <a:off x="10748179" y="5450165"/>
            <a:ext cx="1005840" cy="640080"/>
            <a:chOff x="-1308517" y="5777370"/>
            <a:chExt cx="833304" cy="540000"/>
          </a:xfrm>
        </p:grpSpPr>
        <p:pic>
          <p:nvPicPr>
            <p:cNvPr id="78" name="Picture 6">
              <a:extLst>
                <a:ext uri="{FF2B5EF4-FFF2-40B4-BE49-F238E27FC236}">
                  <a16:creationId xmlns:a16="http://schemas.microsoft.com/office/drawing/2014/main" id="{F2CABA7B-395B-44C8-8F33-47CBE04BF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-1308517" y="5777370"/>
              <a:ext cx="416375" cy="54000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pic>
          <p:nvPicPr>
            <p:cNvPr id="79" name="Picture 7">
              <a:extLst>
                <a:ext uri="{FF2B5EF4-FFF2-40B4-BE49-F238E27FC236}">
                  <a16:creationId xmlns:a16="http://schemas.microsoft.com/office/drawing/2014/main" id="{DE52731B-0294-4E04-B6D5-5675FBC23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-891588" y="5777370"/>
              <a:ext cx="416375" cy="54000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</p:grpSp>
      <p:pic>
        <p:nvPicPr>
          <p:cNvPr id="80" name="Picture 8">
            <a:extLst>
              <a:ext uri="{FF2B5EF4-FFF2-40B4-BE49-F238E27FC236}">
                <a16:creationId xmlns:a16="http://schemas.microsoft.com/office/drawing/2014/main" id="{268F4671-17D7-41EA-B371-D19E8BF49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/>
          <a:srcRect/>
          <a:stretch>
            <a:fillRect/>
          </a:stretch>
        </p:blipFill>
        <p:spPr bwMode="auto">
          <a:xfrm>
            <a:off x="9684123" y="4051713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1" name="Picture 10">
            <a:extLst>
              <a:ext uri="{FF2B5EF4-FFF2-40B4-BE49-F238E27FC236}">
                <a16:creationId xmlns:a16="http://schemas.microsoft.com/office/drawing/2014/main" id="{A3B7A7F7-4B09-40FB-810D-05B8B7B37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/>
          <a:srcRect/>
          <a:stretch>
            <a:fillRect/>
          </a:stretch>
        </p:blipFill>
        <p:spPr bwMode="auto">
          <a:xfrm>
            <a:off x="9684123" y="1656852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4" name="Picture 11">
            <a:extLst>
              <a:ext uri="{FF2B5EF4-FFF2-40B4-BE49-F238E27FC236}">
                <a16:creationId xmlns:a16="http://schemas.microsoft.com/office/drawing/2014/main" id="{46EC0289-BD72-4BBA-B3CD-6107B7F59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/>
          <a:srcRect/>
          <a:stretch>
            <a:fillRect/>
          </a:stretch>
        </p:blipFill>
        <p:spPr bwMode="auto">
          <a:xfrm>
            <a:off x="9684123" y="2653259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5" name="Picture 12">
            <a:extLst>
              <a:ext uri="{FF2B5EF4-FFF2-40B4-BE49-F238E27FC236}">
                <a16:creationId xmlns:a16="http://schemas.microsoft.com/office/drawing/2014/main" id="{47F097A1-A328-45DB-95D2-D4C9BCEBB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/>
          <a:srcRect/>
          <a:stretch>
            <a:fillRect/>
          </a:stretch>
        </p:blipFill>
        <p:spPr bwMode="auto">
          <a:xfrm>
            <a:off x="10748179" y="1656852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6" name="Picture 13">
            <a:extLst>
              <a:ext uri="{FF2B5EF4-FFF2-40B4-BE49-F238E27FC236}">
                <a16:creationId xmlns:a16="http://schemas.microsoft.com/office/drawing/2014/main" id="{8EB944EB-E01B-4E93-B6A2-0D3C608F5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/>
          <a:srcRect/>
          <a:stretch>
            <a:fillRect/>
          </a:stretch>
        </p:blipFill>
        <p:spPr bwMode="auto">
          <a:xfrm>
            <a:off x="10748179" y="2653259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0" name="Picture 9">
            <a:extLst>
              <a:ext uri="{FF2B5EF4-FFF2-40B4-BE49-F238E27FC236}">
                <a16:creationId xmlns:a16="http://schemas.microsoft.com/office/drawing/2014/main" id="{333FF424-A46A-48D8-8C5C-6F9B56DA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/>
          <a:srcRect/>
          <a:stretch>
            <a:fillRect/>
          </a:stretch>
        </p:blipFill>
        <p:spPr bwMode="auto">
          <a:xfrm>
            <a:off x="10748179" y="4051713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1" name="Picture 14">
            <a:extLst>
              <a:ext uri="{FF2B5EF4-FFF2-40B4-BE49-F238E27FC236}">
                <a16:creationId xmlns:a16="http://schemas.microsoft.com/office/drawing/2014/main" id="{1A7919F1-7EE5-4082-8A6B-DE107BC4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9684123" y="5450166"/>
            <a:ext cx="1005840" cy="63764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3AFB1E7B-DE90-4E2D-AAB3-BA7F23B2017C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123135" y="2743204"/>
            <a:ext cx="1005840" cy="747529"/>
          </a:xfrm>
          <a:prstGeom prst="rect">
            <a:avLst/>
          </a:prstGeom>
        </p:spPr>
      </p:pic>
      <p:pic>
        <p:nvPicPr>
          <p:cNvPr id="93" name="图片 4">
            <a:extLst>
              <a:ext uri="{FF2B5EF4-FFF2-40B4-BE49-F238E27FC236}">
                <a16:creationId xmlns:a16="http://schemas.microsoft.com/office/drawing/2014/main" id="{09B2057C-449A-4413-B48B-B97B5C0BD9D7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50701" y="2743205"/>
            <a:ext cx="1014219" cy="733799"/>
          </a:xfrm>
          <a:prstGeom prst="rect">
            <a:avLst/>
          </a:prstGeom>
        </p:spPr>
      </p:pic>
      <p:sp>
        <p:nvSpPr>
          <p:cNvPr id="94" name="矩形 15">
            <a:extLst>
              <a:ext uri="{FF2B5EF4-FFF2-40B4-BE49-F238E27FC236}">
                <a16:creationId xmlns:a16="http://schemas.microsoft.com/office/drawing/2014/main" id="{C1E638E9-177D-420C-8DD4-DF65157A5016}"/>
              </a:ext>
            </a:extLst>
          </p:cNvPr>
          <p:cNvSpPr/>
          <p:nvPr/>
        </p:nvSpPr>
        <p:spPr>
          <a:xfrm>
            <a:off x="2677987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5" name="矩形 15">
            <a:extLst>
              <a:ext uri="{FF2B5EF4-FFF2-40B4-BE49-F238E27FC236}">
                <a16:creationId xmlns:a16="http://schemas.microsoft.com/office/drawing/2014/main" id="{2944AFA0-C159-488D-864E-93D5FFCA8519}"/>
              </a:ext>
            </a:extLst>
          </p:cNvPr>
          <p:cNvSpPr/>
          <p:nvPr/>
        </p:nvSpPr>
        <p:spPr>
          <a:xfrm>
            <a:off x="2749463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Business Intelligence</a:t>
            </a: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6" name="Rectangle 39">
            <a:extLst>
              <a:ext uri="{FF2B5EF4-FFF2-40B4-BE49-F238E27FC236}">
                <a16:creationId xmlns:a16="http://schemas.microsoft.com/office/drawing/2014/main" id="{93E5BE51-B0E3-4BB8-8FC6-63B927CB9033}"/>
              </a:ext>
            </a:extLst>
          </p:cNvPr>
          <p:cNvSpPr/>
          <p:nvPr/>
        </p:nvSpPr>
        <p:spPr>
          <a:xfrm>
            <a:off x="2749463" y="1634157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Retail Analytics</a:t>
            </a:r>
            <a:b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Solutions </a:t>
            </a:r>
          </a:p>
        </p:txBody>
      </p:sp>
      <p:sp>
        <p:nvSpPr>
          <p:cNvPr id="97" name="Rectangle 50">
            <a:extLst>
              <a:ext uri="{FF2B5EF4-FFF2-40B4-BE49-F238E27FC236}">
                <a16:creationId xmlns:a16="http://schemas.microsoft.com/office/drawing/2014/main" id="{9617E00B-E032-41ED-A9F8-D59440149E99}"/>
              </a:ext>
            </a:extLst>
          </p:cNvPr>
          <p:cNvSpPr/>
          <p:nvPr/>
        </p:nvSpPr>
        <p:spPr>
          <a:xfrm>
            <a:off x="3813519" y="1634157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Intelligent Hotel Check in System </a:t>
            </a:r>
          </a:p>
        </p:txBody>
      </p:sp>
      <p:sp>
        <p:nvSpPr>
          <p:cNvPr id="98" name="Rectangle 51">
            <a:extLst>
              <a:ext uri="{FF2B5EF4-FFF2-40B4-BE49-F238E27FC236}">
                <a16:creationId xmlns:a16="http://schemas.microsoft.com/office/drawing/2014/main" id="{05666F3E-2407-4FCF-95C5-38D6039A04BF}"/>
              </a:ext>
            </a:extLst>
          </p:cNvPr>
          <p:cNvSpPr/>
          <p:nvPr/>
        </p:nvSpPr>
        <p:spPr>
          <a:xfrm>
            <a:off x="2749463" y="259210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Airport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 </a:t>
            </a:r>
          </a:p>
        </p:txBody>
      </p:sp>
      <p:sp>
        <p:nvSpPr>
          <p:cNvPr id="99" name="Rectangle 52">
            <a:extLst>
              <a:ext uri="{FF2B5EF4-FFF2-40B4-BE49-F238E27FC236}">
                <a16:creationId xmlns:a16="http://schemas.microsoft.com/office/drawing/2014/main" id="{F21FD2DD-FF54-48FE-BC40-F2C13EBAD6FA}"/>
              </a:ext>
            </a:extLst>
          </p:cNvPr>
          <p:cNvSpPr/>
          <p:nvPr/>
        </p:nvSpPr>
        <p:spPr>
          <a:xfrm>
            <a:off x="3813519" y="259210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Metro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 </a:t>
            </a:r>
          </a:p>
        </p:txBody>
      </p:sp>
      <p:sp>
        <p:nvSpPr>
          <p:cNvPr id="100" name="Rectangle 53">
            <a:extLst>
              <a:ext uri="{FF2B5EF4-FFF2-40B4-BE49-F238E27FC236}">
                <a16:creationId xmlns:a16="http://schemas.microsoft.com/office/drawing/2014/main" id="{87A4AFE3-0750-4F1C-8A27-593C4E13DAC1}"/>
              </a:ext>
            </a:extLst>
          </p:cNvPr>
          <p:cNvSpPr/>
          <p:nvPr/>
        </p:nvSpPr>
        <p:spPr>
          <a:xfrm>
            <a:off x="2691247" y="3550045"/>
            <a:ext cx="1122272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Office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Management System </a:t>
            </a:r>
          </a:p>
        </p:txBody>
      </p:sp>
      <p:sp>
        <p:nvSpPr>
          <p:cNvPr id="101" name="Rectangle 54">
            <a:extLst>
              <a:ext uri="{FF2B5EF4-FFF2-40B4-BE49-F238E27FC236}">
                <a16:creationId xmlns:a16="http://schemas.microsoft.com/office/drawing/2014/main" id="{5DB61A61-35E1-4416-A5E0-6E4532872BAA}"/>
              </a:ext>
            </a:extLst>
          </p:cNvPr>
          <p:cNvSpPr/>
          <p:nvPr/>
        </p:nvSpPr>
        <p:spPr>
          <a:xfrm>
            <a:off x="3813519" y="3550045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Tourism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Area Management</a:t>
            </a:r>
          </a:p>
        </p:txBody>
      </p:sp>
      <p:sp>
        <p:nvSpPr>
          <p:cNvPr id="102" name="Rectangle 55">
            <a:extLst>
              <a:ext uri="{FF2B5EF4-FFF2-40B4-BE49-F238E27FC236}">
                <a16:creationId xmlns:a16="http://schemas.microsoft.com/office/drawing/2014/main" id="{60964CC8-9459-4F93-AF16-57463610710F}"/>
              </a:ext>
            </a:extLst>
          </p:cNvPr>
          <p:cNvSpPr/>
          <p:nvPr/>
        </p:nvSpPr>
        <p:spPr>
          <a:xfrm>
            <a:off x="2749463" y="4507989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algn="ctr" defTabSz="913765" fontAlgn="base" hangingPunct="1">
              <a:spcBef>
                <a:spcPts val="500"/>
              </a:spcBef>
              <a:spcAft>
                <a:spcPct val="0"/>
              </a:spcAft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</a:t>
            </a: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Entertainment</a:t>
            </a:r>
            <a:br>
              <a:rPr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</a:t>
            </a: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 </a:t>
            </a:r>
            <a:endParaRPr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 pitchFamily="34" charset="0"/>
              <a:ea typeface="Arial" panose="020B060402020209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" name="Rectangle 56">
            <a:extLst>
              <a:ext uri="{FF2B5EF4-FFF2-40B4-BE49-F238E27FC236}">
                <a16:creationId xmlns:a16="http://schemas.microsoft.com/office/drawing/2014/main" id="{DC3A5BD0-47D1-4695-B120-7D32467BD535}"/>
              </a:ext>
            </a:extLst>
          </p:cNvPr>
          <p:cNvSpPr/>
          <p:nvPr/>
        </p:nvSpPr>
        <p:spPr>
          <a:xfrm>
            <a:off x="3813519" y="4507989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Campus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 </a:t>
            </a:r>
          </a:p>
        </p:txBody>
      </p:sp>
      <p:sp>
        <p:nvSpPr>
          <p:cNvPr id="104" name="Rectangle 57">
            <a:extLst>
              <a:ext uri="{FF2B5EF4-FFF2-40B4-BE49-F238E27FC236}">
                <a16:creationId xmlns:a16="http://schemas.microsoft.com/office/drawing/2014/main" id="{9F046CB3-5E4A-4847-B140-BB2C244049D5}"/>
              </a:ext>
            </a:extLst>
          </p:cNvPr>
          <p:cNvSpPr/>
          <p:nvPr/>
        </p:nvSpPr>
        <p:spPr>
          <a:xfrm>
            <a:off x="2749463" y="546593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Amusement Park Solution </a:t>
            </a:r>
          </a:p>
        </p:txBody>
      </p:sp>
      <p:sp>
        <p:nvSpPr>
          <p:cNvPr id="105" name="Rectangle 58">
            <a:extLst>
              <a:ext uri="{FF2B5EF4-FFF2-40B4-BE49-F238E27FC236}">
                <a16:creationId xmlns:a16="http://schemas.microsoft.com/office/drawing/2014/main" id="{5BF340DC-A279-4EF6-BB62-B25354946BFB}"/>
              </a:ext>
            </a:extLst>
          </p:cNvPr>
          <p:cNvSpPr/>
          <p:nvPr/>
        </p:nvSpPr>
        <p:spPr>
          <a:xfrm>
            <a:off x="3813519" y="546593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Real Estate Sales Management </a:t>
            </a:r>
          </a:p>
        </p:txBody>
      </p:sp>
      <p:pic>
        <p:nvPicPr>
          <p:cNvPr id="106" name="Picture 2" descr="cid:0da28d33-d652-4c26-84da-8d0329e98a15@exchange.ms.com">
            <a:extLst>
              <a:ext uri="{FF2B5EF4-FFF2-40B4-BE49-F238E27FC236}">
                <a16:creationId xmlns:a16="http://schemas.microsoft.com/office/drawing/2014/main" id="{604EE504-5D1F-4A66-AD7A-8F5562C76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print"/>
          <a:srcRect/>
          <a:stretch>
            <a:fillRect/>
          </a:stretch>
        </p:blipFill>
        <p:spPr bwMode="auto">
          <a:xfrm>
            <a:off x="3813519" y="1634157"/>
            <a:ext cx="1005840" cy="61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图片 164" descr="图片包含 人员, 室内&#10;&#10;描述已自动生成">
            <a:extLst>
              <a:ext uri="{FF2B5EF4-FFF2-40B4-BE49-F238E27FC236}">
                <a16:creationId xmlns:a16="http://schemas.microsoft.com/office/drawing/2014/main" id="{95D9BDFF-4DFB-4D69-BFC3-B3C70F73662F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/>
          <a:srcRect/>
          <a:stretch>
            <a:fillRect/>
          </a:stretch>
        </p:blipFill>
        <p:spPr>
          <a:xfrm>
            <a:off x="3804377" y="4507990"/>
            <a:ext cx="1014983" cy="597521"/>
          </a:xfrm>
          <a:prstGeom prst="rect">
            <a:avLst/>
          </a:prstGeom>
        </p:spPr>
      </p:pic>
      <p:pic>
        <p:nvPicPr>
          <p:cNvPr id="108" name="图片 27">
            <a:extLst>
              <a:ext uri="{FF2B5EF4-FFF2-40B4-BE49-F238E27FC236}">
                <a16:creationId xmlns:a16="http://schemas.microsoft.com/office/drawing/2014/main" id="{EEAAD070-240B-4205-983C-281650056302}"/>
              </a:ext>
            </a:extLst>
          </p:cNvPr>
          <p:cNvPicPr/>
          <p:nvPr/>
        </p:nvPicPr>
        <p:blipFill rotWithShape="1">
          <a:blip r:embed="rId30" cstate="print"/>
          <a:srcRect/>
          <a:stretch>
            <a:fillRect/>
          </a:stretch>
        </p:blipFill>
        <p:spPr>
          <a:xfrm>
            <a:off x="3813520" y="3550045"/>
            <a:ext cx="1005840" cy="613587"/>
          </a:xfrm>
          <a:prstGeom prst="rect">
            <a:avLst/>
          </a:prstGeom>
        </p:spPr>
      </p:pic>
      <p:pic>
        <p:nvPicPr>
          <p:cNvPr id="109" name="图片 61" descr="图片包含 室内, 建筑物, 地板, 墙壁&#10;&#10;描述已自动生成">
            <a:extLst>
              <a:ext uri="{FF2B5EF4-FFF2-40B4-BE49-F238E27FC236}">
                <a16:creationId xmlns:a16="http://schemas.microsoft.com/office/drawing/2014/main" id="{D6BE29B3-99BB-419F-BC3A-D5134F4E09CA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/>
          <a:srcRect/>
          <a:stretch>
            <a:fillRect/>
          </a:stretch>
        </p:blipFill>
        <p:spPr>
          <a:xfrm>
            <a:off x="2749460" y="2587232"/>
            <a:ext cx="1005843" cy="621792"/>
          </a:xfrm>
          <a:prstGeom prst="rect">
            <a:avLst/>
          </a:prstGeom>
        </p:spPr>
      </p:pic>
      <p:pic>
        <p:nvPicPr>
          <p:cNvPr id="110" name="图片 36">
            <a:extLst>
              <a:ext uri="{FF2B5EF4-FFF2-40B4-BE49-F238E27FC236}">
                <a16:creationId xmlns:a16="http://schemas.microsoft.com/office/drawing/2014/main" id="{8FBC6620-CDE7-4393-89B1-0A0C92C40880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/>
          <a:srcRect/>
          <a:stretch>
            <a:fillRect/>
          </a:stretch>
        </p:blipFill>
        <p:spPr>
          <a:xfrm>
            <a:off x="3804375" y="2596973"/>
            <a:ext cx="1014984" cy="616920"/>
          </a:xfrm>
          <a:prstGeom prst="rect">
            <a:avLst/>
          </a:prstGeom>
        </p:spPr>
      </p:pic>
      <p:pic>
        <p:nvPicPr>
          <p:cNvPr id="111" name="图片 153">
            <a:extLst>
              <a:ext uri="{FF2B5EF4-FFF2-40B4-BE49-F238E27FC236}">
                <a16:creationId xmlns:a16="http://schemas.microsoft.com/office/drawing/2014/main" id="{0458552F-AA93-4FC3-9069-DB6A57F0F282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print"/>
          <a:srcRect/>
          <a:stretch>
            <a:fillRect/>
          </a:stretch>
        </p:blipFill>
        <p:spPr>
          <a:xfrm>
            <a:off x="2749463" y="3550045"/>
            <a:ext cx="1005840" cy="613587"/>
          </a:xfrm>
          <a:prstGeom prst="rect">
            <a:avLst/>
          </a:prstGeom>
        </p:spPr>
      </p:pic>
      <p:pic>
        <p:nvPicPr>
          <p:cNvPr id="112" name="图片 33">
            <a:extLst>
              <a:ext uri="{FF2B5EF4-FFF2-40B4-BE49-F238E27FC236}">
                <a16:creationId xmlns:a16="http://schemas.microsoft.com/office/drawing/2014/main" id="{974D737B-52BA-47E3-9013-4226821B22F0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749463" y="4507990"/>
            <a:ext cx="1014984" cy="597521"/>
          </a:xfrm>
          <a:prstGeom prst="rect">
            <a:avLst/>
          </a:prstGeom>
        </p:spPr>
      </p:pic>
      <p:pic>
        <p:nvPicPr>
          <p:cNvPr id="113" name="图片 24">
            <a:extLst>
              <a:ext uri="{FF2B5EF4-FFF2-40B4-BE49-F238E27FC236}">
                <a16:creationId xmlns:a16="http://schemas.microsoft.com/office/drawing/2014/main" id="{569684F5-67E7-48AD-AE01-7881A853E55D}"/>
              </a:ext>
            </a:extLst>
          </p:cNvPr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749463" y="5465931"/>
            <a:ext cx="1014984" cy="621792"/>
          </a:xfrm>
          <a:prstGeom prst="rect">
            <a:avLst/>
          </a:prstGeom>
        </p:spPr>
      </p:pic>
      <p:pic>
        <p:nvPicPr>
          <p:cNvPr id="114" name="图片 168" descr="图片包含 室内, 墙壁, 窗户&#10;&#10;描述已自动生成">
            <a:extLst>
              <a:ext uri="{FF2B5EF4-FFF2-40B4-BE49-F238E27FC236}">
                <a16:creationId xmlns:a16="http://schemas.microsoft.com/office/drawing/2014/main" id="{020678E4-D094-4820-8C3B-FD2995D0DE4F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print"/>
          <a:srcRect/>
          <a:stretch>
            <a:fillRect/>
          </a:stretch>
        </p:blipFill>
        <p:spPr>
          <a:xfrm>
            <a:off x="3804376" y="5465931"/>
            <a:ext cx="1014984" cy="616923"/>
          </a:xfrm>
          <a:prstGeom prst="rect">
            <a:avLst/>
          </a:prstGeom>
        </p:spPr>
      </p:pic>
      <p:pic>
        <p:nvPicPr>
          <p:cNvPr id="115" name="Picture 1" descr="cid:3faa3731-1e22-442c-ae03-0b5de97477ee@exchange.ms.com">
            <a:extLst>
              <a:ext uri="{FF2B5EF4-FFF2-40B4-BE49-F238E27FC236}">
                <a16:creationId xmlns:a16="http://schemas.microsoft.com/office/drawing/2014/main" id="{0409F228-B7B5-42E1-A832-FB58782F9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 cstate="print"/>
          <a:srcRect/>
          <a:stretch>
            <a:fillRect/>
          </a:stretch>
        </p:blipFill>
        <p:spPr bwMode="auto">
          <a:xfrm>
            <a:off x="2741840" y="1634157"/>
            <a:ext cx="1005843" cy="61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矩形 131">
            <a:extLst>
              <a:ext uri="{FF2B5EF4-FFF2-40B4-BE49-F238E27FC236}">
                <a16:creationId xmlns:a16="http://schemas.microsoft.com/office/drawing/2014/main" id="{655CADF3-7496-435D-9BE3-33920E41AFC1}"/>
              </a:ext>
            </a:extLst>
          </p:cNvPr>
          <p:cNvSpPr/>
          <p:nvPr/>
        </p:nvSpPr>
        <p:spPr>
          <a:xfrm>
            <a:off x="366505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7" name="矩形 15">
            <a:extLst>
              <a:ext uri="{FF2B5EF4-FFF2-40B4-BE49-F238E27FC236}">
                <a16:creationId xmlns:a16="http://schemas.microsoft.com/office/drawing/2014/main" id="{993AFB1C-891D-4715-A1EB-0A6C987246D5}"/>
              </a:ext>
            </a:extLst>
          </p:cNvPr>
          <p:cNvSpPr/>
          <p:nvPr/>
        </p:nvSpPr>
        <p:spPr>
          <a:xfrm>
            <a:off x="437981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Smart City</a:t>
            </a: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8" name="Rectangle 59">
            <a:extLst>
              <a:ext uri="{FF2B5EF4-FFF2-40B4-BE49-F238E27FC236}">
                <a16:creationId xmlns:a16="http://schemas.microsoft.com/office/drawing/2014/main" id="{AF370650-8028-423F-A56A-AD21C7AC7FC9}"/>
              </a:ext>
            </a:extLst>
          </p:cNvPr>
          <p:cNvSpPr/>
          <p:nvPr/>
        </p:nvSpPr>
        <p:spPr>
          <a:xfrm>
            <a:off x="437981" y="1634157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Surveillance</a:t>
            </a:r>
          </a:p>
        </p:txBody>
      </p:sp>
      <p:sp>
        <p:nvSpPr>
          <p:cNvPr id="119" name="Rectangle 60">
            <a:extLst>
              <a:ext uri="{FF2B5EF4-FFF2-40B4-BE49-F238E27FC236}">
                <a16:creationId xmlns:a16="http://schemas.microsoft.com/office/drawing/2014/main" id="{CA6AA2AB-4C17-4BBD-94FB-EF4DE52883A1}"/>
              </a:ext>
            </a:extLst>
          </p:cNvPr>
          <p:cNvSpPr/>
          <p:nvPr/>
        </p:nvSpPr>
        <p:spPr>
          <a:xfrm>
            <a:off x="1502037" y="1634157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City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Management System</a:t>
            </a:r>
          </a:p>
        </p:txBody>
      </p:sp>
      <p:sp>
        <p:nvSpPr>
          <p:cNvPr id="120" name="Rectangle 61">
            <a:extLst>
              <a:ext uri="{FF2B5EF4-FFF2-40B4-BE49-F238E27FC236}">
                <a16:creationId xmlns:a16="http://schemas.microsoft.com/office/drawing/2014/main" id="{5DE9E467-DB90-4018-A25C-81555036A662}"/>
              </a:ext>
            </a:extLst>
          </p:cNvPr>
          <p:cNvSpPr/>
          <p:nvPr/>
        </p:nvSpPr>
        <p:spPr>
          <a:xfrm>
            <a:off x="437981" y="259210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Traffic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Management</a:t>
            </a:r>
          </a:p>
        </p:txBody>
      </p:sp>
      <p:sp>
        <p:nvSpPr>
          <p:cNvPr id="121" name="Rectangle 62">
            <a:extLst>
              <a:ext uri="{FF2B5EF4-FFF2-40B4-BE49-F238E27FC236}">
                <a16:creationId xmlns:a16="http://schemas.microsoft.com/office/drawing/2014/main" id="{C56A034A-76B4-4A26-9889-C5B8E1A13A51}"/>
              </a:ext>
            </a:extLst>
          </p:cNvPr>
          <p:cNvSpPr/>
          <p:nvPr/>
        </p:nvSpPr>
        <p:spPr>
          <a:xfrm>
            <a:off x="1502037" y="259210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Fire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Detection</a:t>
            </a:r>
          </a:p>
        </p:txBody>
      </p:sp>
      <p:sp>
        <p:nvSpPr>
          <p:cNvPr id="122" name="Rectangle 63">
            <a:extLst>
              <a:ext uri="{FF2B5EF4-FFF2-40B4-BE49-F238E27FC236}">
                <a16:creationId xmlns:a16="http://schemas.microsoft.com/office/drawing/2014/main" id="{AD590567-7F48-4F0F-ACD2-B7ABA5D5BC37}"/>
              </a:ext>
            </a:extLst>
          </p:cNvPr>
          <p:cNvSpPr/>
          <p:nvPr/>
        </p:nvSpPr>
        <p:spPr>
          <a:xfrm>
            <a:off x="437981" y="3550045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Crowd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Management</a:t>
            </a:r>
          </a:p>
        </p:txBody>
      </p:sp>
      <p:sp>
        <p:nvSpPr>
          <p:cNvPr id="123" name="Rectangle 64">
            <a:extLst>
              <a:ext uri="{FF2B5EF4-FFF2-40B4-BE49-F238E27FC236}">
                <a16:creationId xmlns:a16="http://schemas.microsoft.com/office/drawing/2014/main" id="{3ABC0DD5-802F-4089-A2B8-08A855F502B6}"/>
              </a:ext>
            </a:extLst>
          </p:cNvPr>
          <p:cNvSpPr/>
          <p:nvPr/>
        </p:nvSpPr>
        <p:spPr>
          <a:xfrm>
            <a:off x="1502037" y="3550045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algn="ctr" defTabSz="913765" fontAlgn="base" hangingPunct="1">
              <a:spcBef>
                <a:spcPts val="500"/>
              </a:spcBef>
              <a:spcAft>
                <a:spcPct val="0"/>
              </a:spcAft>
              <a:defRPr/>
            </a:pPr>
            <a:r>
              <a:rPr lang="en-US" sz="800" b="1" kern="12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 </a:t>
            </a: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Abnormal Behavior</a:t>
            </a:r>
            <a:b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Detection</a:t>
            </a:r>
            <a:endParaRPr lang="zh-CN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4" name="Rectangle 65">
            <a:extLst>
              <a:ext uri="{FF2B5EF4-FFF2-40B4-BE49-F238E27FC236}">
                <a16:creationId xmlns:a16="http://schemas.microsoft.com/office/drawing/2014/main" id="{0FBF0091-F736-4261-A13D-C9C167ED6832}"/>
              </a:ext>
            </a:extLst>
          </p:cNvPr>
          <p:cNvSpPr/>
          <p:nvPr/>
        </p:nvSpPr>
        <p:spPr>
          <a:xfrm>
            <a:off x="437981" y="4507989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Garbage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Detection</a:t>
            </a:r>
          </a:p>
        </p:txBody>
      </p:sp>
      <p:sp>
        <p:nvSpPr>
          <p:cNvPr id="125" name="Rectangle 66">
            <a:extLst>
              <a:ext uri="{FF2B5EF4-FFF2-40B4-BE49-F238E27FC236}">
                <a16:creationId xmlns:a16="http://schemas.microsoft.com/office/drawing/2014/main" id="{63EF7E62-5D1C-4D67-851C-2EB93618822F}"/>
              </a:ext>
            </a:extLst>
          </p:cNvPr>
          <p:cNvSpPr/>
          <p:nvPr/>
        </p:nvSpPr>
        <p:spPr>
          <a:xfrm>
            <a:off x="1502037" y="4507989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Illegal Parking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Detection</a:t>
            </a:r>
          </a:p>
        </p:txBody>
      </p:sp>
      <p:sp>
        <p:nvSpPr>
          <p:cNvPr id="126" name="Rectangle 67">
            <a:extLst>
              <a:ext uri="{FF2B5EF4-FFF2-40B4-BE49-F238E27FC236}">
                <a16:creationId xmlns:a16="http://schemas.microsoft.com/office/drawing/2014/main" id="{50976368-773C-482A-AB2F-74D6C8DFFC77}"/>
              </a:ext>
            </a:extLst>
          </p:cNvPr>
          <p:cNvSpPr/>
          <p:nvPr/>
        </p:nvSpPr>
        <p:spPr>
          <a:xfrm>
            <a:off x="437981" y="546593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Illegal Occupation Detection</a:t>
            </a:r>
          </a:p>
        </p:txBody>
      </p:sp>
      <p:sp>
        <p:nvSpPr>
          <p:cNvPr id="127" name="Rectangle 68">
            <a:extLst>
              <a:ext uri="{FF2B5EF4-FFF2-40B4-BE49-F238E27FC236}">
                <a16:creationId xmlns:a16="http://schemas.microsoft.com/office/drawing/2014/main" id="{272D4B63-3857-4F39-941B-66084859D74C}"/>
              </a:ext>
            </a:extLst>
          </p:cNvPr>
          <p:cNvSpPr/>
          <p:nvPr/>
        </p:nvSpPr>
        <p:spPr>
          <a:xfrm>
            <a:off x="1502037" y="546593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algn="ctr" defTabSz="913765" fontAlgn="base" hangingPunct="1">
              <a:spcBef>
                <a:spcPts val="500"/>
              </a:spcBef>
              <a:spcAft>
                <a:spcPct val="0"/>
              </a:spcAft>
              <a:defRPr/>
            </a:pP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Abnormal Objects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Detection on Road</a:t>
            </a:r>
            <a:endParaRPr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 pitchFamily="34" charset="0"/>
              <a:ea typeface="Arial" panose="020B060402020209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28" name="图片 175" descr="图片包含 监视器, 电子产品, 人员, 照片&#10;&#10;描述已自动生成">
            <a:extLst>
              <a:ext uri="{FF2B5EF4-FFF2-40B4-BE49-F238E27FC236}">
                <a16:creationId xmlns:a16="http://schemas.microsoft.com/office/drawing/2014/main" id="{4836B3A9-D44B-4434-8EB3-41CB9C36682D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print"/>
          <a:srcRect/>
          <a:stretch>
            <a:fillRect/>
          </a:stretch>
        </p:blipFill>
        <p:spPr>
          <a:xfrm>
            <a:off x="437981" y="1634157"/>
            <a:ext cx="1005840" cy="616923"/>
          </a:xfrm>
          <a:prstGeom prst="rect">
            <a:avLst/>
          </a:prstGeom>
        </p:spPr>
      </p:pic>
      <p:pic>
        <p:nvPicPr>
          <p:cNvPr id="129" name="图片 3">
            <a:extLst>
              <a:ext uri="{FF2B5EF4-FFF2-40B4-BE49-F238E27FC236}">
                <a16:creationId xmlns:a16="http://schemas.microsoft.com/office/drawing/2014/main" id="{B83414AA-6E20-4434-B9B8-1DCACBD60D45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print"/>
          <a:srcRect l="7538" t="8911" r="11797" b="2317"/>
          <a:stretch>
            <a:fillRect/>
          </a:stretch>
        </p:blipFill>
        <p:spPr>
          <a:xfrm>
            <a:off x="1502037" y="1634157"/>
            <a:ext cx="1005840" cy="621792"/>
          </a:xfrm>
          <a:prstGeom prst="rect">
            <a:avLst/>
          </a:prstGeom>
        </p:spPr>
      </p:pic>
      <p:pic>
        <p:nvPicPr>
          <p:cNvPr id="130" name="Picture 11">
            <a:extLst>
              <a:ext uri="{FF2B5EF4-FFF2-40B4-BE49-F238E27FC236}">
                <a16:creationId xmlns:a16="http://schemas.microsoft.com/office/drawing/2014/main" id="{1F370472-DA7B-4F5D-B734-3AC0D6C47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/>
          <a:srcRect l="28810" t="27350" r="16102" b="11249"/>
          <a:stretch>
            <a:fillRect/>
          </a:stretch>
        </p:blipFill>
        <p:spPr bwMode="auto">
          <a:xfrm>
            <a:off x="1502037" y="2592101"/>
            <a:ext cx="1005840" cy="6217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1" name="Picture 3" descr="L:\IT\DTP\1. LIVE JOBS\August 2019\Aug 05 - Mon\121_604751578\Source\02_2317\IMG_0127.tif">
            <a:extLst>
              <a:ext uri="{FF2B5EF4-FFF2-40B4-BE49-F238E27FC236}">
                <a16:creationId xmlns:a16="http://schemas.microsoft.com/office/drawing/2014/main" id="{CF55E658-219B-4238-805F-8779E2B21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1" cstate="print"/>
          <a:srcRect/>
          <a:stretch>
            <a:fillRect/>
          </a:stretch>
        </p:blipFill>
        <p:spPr bwMode="auto">
          <a:xfrm>
            <a:off x="437981" y="2592101"/>
            <a:ext cx="1005840" cy="616923"/>
          </a:xfrm>
          <a:prstGeom prst="rect">
            <a:avLst/>
          </a:prstGeom>
          <a:noFill/>
        </p:spPr>
      </p:pic>
      <p:grpSp>
        <p:nvGrpSpPr>
          <p:cNvPr id="132" name="Group 123">
            <a:extLst>
              <a:ext uri="{FF2B5EF4-FFF2-40B4-BE49-F238E27FC236}">
                <a16:creationId xmlns:a16="http://schemas.microsoft.com/office/drawing/2014/main" id="{AD2BB32D-EA4C-4BD5-A4D8-53825B183871}"/>
              </a:ext>
            </a:extLst>
          </p:cNvPr>
          <p:cNvGrpSpPr/>
          <p:nvPr/>
        </p:nvGrpSpPr>
        <p:grpSpPr>
          <a:xfrm>
            <a:off x="1498007" y="4506218"/>
            <a:ext cx="1036951" cy="629660"/>
            <a:chOff x="6549832" y="1661758"/>
            <a:chExt cx="2079488" cy="1172874"/>
          </a:xfrm>
        </p:grpSpPr>
        <p:pic>
          <p:nvPicPr>
            <p:cNvPr id="133" name="图片 51">
              <a:extLst>
                <a:ext uri="{FF2B5EF4-FFF2-40B4-BE49-F238E27FC236}">
                  <a16:creationId xmlns:a16="http://schemas.microsoft.com/office/drawing/2014/main" id="{FBACC986-0A05-4608-9713-4B829231C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 cstate="print"/>
            <a:srcRect/>
            <a:stretch>
              <a:fillRect/>
            </a:stretch>
          </p:blipFill>
          <p:spPr>
            <a:xfrm>
              <a:off x="6549832" y="1661758"/>
              <a:ext cx="2079488" cy="1172874"/>
            </a:xfrm>
            <a:prstGeom prst="rect">
              <a:avLst/>
            </a:prstGeom>
          </p:spPr>
        </p:pic>
        <p:sp>
          <p:nvSpPr>
            <p:cNvPr id="134" name="矩形 55">
              <a:extLst>
                <a:ext uri="{FF2B5EF4-FFF2-40B4-BE49-F238E27FC236}">
                  <a16:creationId xmlns:a16="http://schemas.microsoft.com/office/drawing/2014/main" id="{8DE38353-0B8A-4DAD-A3C3-CDE8CC3B2668}"/>
                </a:ext>
              </a:extLst>
            </p:cNvPr>
            <p:cNvSpPr/>
            <p:nvPr/>
          </p:nvSpPr>
          <p:spPr>
            <a:xfrm>
              <a:off x="7488151" y="2127145"/>
              <a:ext cx="922426" cy="687955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376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5" name="矩形 56">
              <a:extLst>
                <a:ext uri="{FF2B5EF4-FFF2-40B4-BE49-F238E27FC236}">
                  <a16:creationId xmlns:a16="http://schemas.microsoft.com/office/drawing/2014/main" id="{6B82A53A-9B27-402D-A2F2-C6E9A7C2651C}"/>
                </a:ext>
              </a:extLst>
            </p:cNvPr>
            <p:cNvSpPr/>
            <p:nvPr/>
          </p:nvSpPr>
          <p:spPr>
            <a:xfrm>
              <a:off x="7136313" y="1961800"/>
              <a:ext cx="347876" cy="687955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376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136" name="Picture 3">
            <a:extLst>
              <a:ext uri="{FF2B5EF4-FFF2-40B4-BE49-F238E27FC236}">
                <a16:creationId xmlns:a16="http://schemas.microsoft.com/office/drawing/2014/main" id="{BD7E0215-3094-4443-A5A3-090C9F6564A8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437777" y="3555128"/>
            <a:ext cx="1014943" cy="608505"/>
          </a:xfrm>
          <a:prstGeom prst="rect">
            <a:avLst/>
          </a:prstGeom>
        </p:spPr>
      </p:pic>
      <p:pic>
        <p:nvPicPr>
          <p:cNvPr id="137" name="图片 47">
            <a:extLst>
              <a:ext uri="{FF2B5EF4-FFF2-40B4-BE49-F238E27FC236}">
                <a16:creationId xmlns:a16="http://schemas.microsoft.com/office/drawing/2014/main" id="{14F98A4C-6AA9-4A25-B6B9-94FD55F699D0}"/>
              </a:ext>
            </a:extLst>
          </p:cNvPr>
          <p:cNvPicPr>
            <a:picLocks noChangeAspect="1"/>
          </p:cNvPicPr>
          <p:nvPr/>
        </p:nvPicPr>
        <p:blipFill rotWithShape="1">
          <a:blip r:embed="rId44" cstate="print"/>
          <a:srcRect r="-1"/>
          <a:stretch>
            <a:fillRect/>
          </a:stretch>
        </p:blipFill>
        <p:spPr>
          <a:xfrm>
            <a:off x="1499408" y="3558479"/>
            <a:ext cx="1021639" cy="604964"/>
          </a:xfrm>
          <a:prstGeom prst="rect">
            <a:avLst/>
          </a:prstGeom>
        </p:spPr>
      </p:pic>
      <p:pic>
        <p:nvPicPr>
          <p:cNvPr id="138" name="图片 50">
            <a:extLst>
              <a:ext uri="{FF2B5EF4-FFF2-40B4-BE49-F238E27FC236}">
                <a16:creationId xmlns:a16="http://schemas.microsoft.com/office/drawing/2014/main" id="{02367824-7B67-4CF6-ABDA-DB7A58BFAFFA}"/>
              </a:ext>
            </a:extLst>
          </p:cNvPr>
          <p:cNvPicPr/>
          <p:nvPr/>
        </p:nvPicPr>
        <p:blipFill rotWithShape="1">
          <a:blip r:embed="rId45" cstate="print"/>
          <a:srcRect/>
          <a:stretch>
            <a:fillRect/>
          </a:stretch>
        </p:blipFill>
        <p:spPr>
          <a:xfrm>
            <a:off x="446640" y="5523472"/>
            <a:ext cx="997127" cy="5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图片 52">
            <a:extLst>
              <a:ext uri="{FF2B5EF4-FFF2-40B4-BE49-F238E27FC236}">
                <a16:creationId xmlns:a16="http://schemas.microsoft.com/office/drawing/2014/main" id="{4CC80C2D-C688-49B6-B7CD-C516369F034F}"/>
              </a:ext>
            </a:extLst>
          </p:cNvPr>
          <p:cNvPicPr>
            <a:picLocks noChangeAspect="1"/>
          </p:cNvPicPr>
          <p:nvPr/>
        </p:nvPicPr>
        <p:blipFill rotWithShape="1">
          <a:blip r:embed="rId46" cstate="print"/>
          <a:srcRect/>
          <a:stretch>
            <a:fillRect/>
          </a:stretch>
        </p:blipFill>
        <p:spPr>
          <a:xfrm>
            <a:off x="1501982" y="5523472"/>
            <a:ext cx="1022669" cy="566773"/>
          </a:xfrm>
          <a:prstGeom prst="rect">
            <a:avLst/>
          </a:prstGeom>
        </p:spPr>
      </p:pic>
      <p:pic>
        <p:nvPicPr>
          <p:cNvPr id="140" name="图片 3">
            <a:extLst>
              <a:ext uri="{FF2B5EF4-FFF2-40B4-BE49-F238E27FC236}">
                <a16:creationId xmlns:a16="http://schemas.microsoft.com/office/drawing/2014/main" id="{125D1685-5AD3-4EE4-A88E-4FF4964C6B47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37777" y="4493305"/>
            <a:ext cx="1019584" cy="654073"/>
          </a:xfrm>
          <a:prstGeom prst="rect">
            <a:avLst/>
          </a:prstGeom>
        </p:spPr>
      </p:pic>
      <p:sp>
        <p:nvSpPr>
          <p:cNvPr id="143" name="文本占位符 2">
            <a:extLst>
              <a:ext uri="{FF2B5EF4-FFF2-40B4-BE49-F238E27FC236}">
                <a16:creationId xmlns:a16="http://schemas.microsoft.com/office/drawing/2014/main" id="{54A23FE8-A006-4B4F-BC70-C440C2C7DB9B}"/>
              </a:ext>
            </a:extLst>
          </p:cNvPr>
          <p:cNvSpPr txBox="1">
            <a:spLocks/>
          </p:cNvSpPr>
          <p:nvPr/>
        </p:nvSpPr>
        <p:spPr>
          <a:xfrm>
            <a:off x="544147" y="437020"/>
            <a:ext cx="10706618" cy="496742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5400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972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544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911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defTabSz="767715" hangingPunct="1">
              <a:spcBef>
                <a:spcPts val="400"/>
              </a:spcBef>
            </a:pPr>
            <a:r>
              <a:rPr lang="en-US" altLang="zh-CN" sz="2200" dirty="0" err="1">
                <a:latin typeface="+mj-lt"/>
                <a:ea typeface="+mj-ea"/>
                <a:cs typeface="+mn-ea"/>
              </a:rPr>
              <a:t>SenseTime</a:t>
            </a:r>
            <a:r>
              <a:rPr lang="en-US" altLang="zh-CN" sz="2200" dirty="0">
                <a:latin typeface="+mj-lt"/>
                <a:ea typeface="+mj-ea"/>
                <a:cs typeface="+mn-ea"/>
              </a:rPr>
              <a:t> –</a:t>
            </a:r>
            <a:r>
              <a:rPr lang="zh-CN" altLang="en-US" sz="2200" dirty="0">
                <a:latin typeface="+mj-lt"/>
                <a:ea typeface="+mj-ea"/>
                <a:cs typeface="+mn-ea"/>
              </a:rPr>
              <a:t> </a:t>
            </a:r>
            <a:r>
              <a:rPr lang="en-US" altLang="zh-CN" sz="2200" dirty="0">
                <a:latin typeface="+mj-lt"/>
                <a:ea typeface="+mj-ea"/>
                <a:cs typeface="+mn-ea"/>
              </a:rPr>
              <a:t>World Leading AI</a:t>
            </a:r>
            <a:r>
              <a:rPr lang="zh-CN" altLang="en-US" sz="2200" dirty="0">
                <a:latin typeface="+mj-lt"/>
                <a:ea typeface="+mj-ea"/>
                <a:cs typeface="+mn-ea"/>
              </a:rPr>
              <a:t> </a:t>
            </a:r>
            <a:r>
              <a:rPr lang="en-US" altLang="zh-CN" sz="2200" dirty="0">
                <a:latin typeface="+mj-lt"/>
                <a:ea typeface="+mj-ea"/>
                <a:cs typeface="+mn-ea"/>
              </a:rPr>
              <a:t>Innovation Platform</a:t>
            </a:r>
          </a:p>
        </p:txBody>
      </p:sp>
    </p:spTree>
    <p:extLst>
      <p:ext uri="{BB962C8B-B14F-4D97-AF65-F5344CB8AC3E}">
        <p14:creationId xmlns:p14="http://schemas.microsoft.com/office/powerpoint/2010/main" val="21881416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28;p5">
            <a:extLst>
              <a:ext uri="{FF2B5EF4-FFF2-40B4-BE49-F238E27FC236}">
                <a16:creationId xmlns:a16="http://schemas.microsoft.com/office/drawing/2014/main" id="{8845386E-ACD2-4837-A375-E1C991713DB8}"/>
              </a:ext>
            </a:extLst>
          </p:cNvPr>
          <p:cNvSpPr/>
          <p:nvPr/>
        </p:nvSpPr>
        <p:spPr>
          <a:xfrm>
            <a:off x="360853" y="6003010"/>
            <a:ext cx="6315903" cy="741115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365554" y="1177010"/>
            <a:ext cx="6315903" cy="4673141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7645400" y="1177009"/>
            <a:ext cx="4168545" cy="5567115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5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"/>
          <p:cNvSpPr/>
          <p:nvPr/>
        </p:nvSpPr>
        <p:spPr>
          <a:xfrm>
            <a:off x="429851" y="1879874"/>
            <a:ext cx="449292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Application: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City - 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 and prevent overcrowd and trample in popular attraction (e.g. new year countdown)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Retail Industry - 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Hot zone to optimize store layout and maximize store revenue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Tourism Industry 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Compliance with STB people density requirement  (1 person/10 sqm)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5" descr="Correspondence between depth-map and 3D point cloud. | Download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9373" y="1871036"/>
            <a:ext cx="3003992" cy="209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"/>
          <p:cNvSpPr/>
          <p:nvPr/>
        </p:nvSpPr>
        <p:spPr>
          <a:xfrm>
            <a:off x="360853" y="6097835"/>
            <a:ext cx="63159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Technical Challenge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Loss of Depth, Occlusion ,change of lighting, pose a challenge to traditional </a:t>
            </a: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RGB Camera based 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dirty="0"/>
          </a:p>
        </p:txBody>
      </p:sp>
      <p:sp>
        <p:nvSpPr>
          <p:cNvPr id="334" name="Google Shape;334;p5"/>
          <p:cNvSpPr/>
          <p:nvPr/>
        </p:nvSpPr>
        <p:spPr>
          <a:xfrm>
            <a:off x="6870284" y="3137057"/>
            <a:ext cx="609685" cy="1137881"/>
          </a:xfrm>
          <a:custGeom>
            <a:avLst/>
            <a:gdLst/>
            <a:ahLst/>
            <a:cxnLst/>
            <a:rect l="l" t="t" r="r" b="b"/>
            <a:pathLst>
              <a:path w="6101" h="6107" extrusionOk="0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Background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6" name="Google Shape;3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7140" y="4345951"/>
            <a:ext cx="3006225" cy="184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" descr="cid:3faa3731-1e22-442c-ae03-0b5de97477ee@exchange.ms.c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8748" y="3724052"/>
            <a:ext cx="1449996" cy="8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11604" y="2608737"/>
            <a:ext cx="1454546" cy="87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"/>
          <p:cNvSpPr/>
          <p:nvPr/>
        </p:nvSpPr>
        <p:spPr>
          <a:xfrm>
            <a:off x="470804" y="1220446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background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Knowing No of people in a venue under </a:t>
            </a:r>
            <a:r>
              <a:rPr lang="en-SG" sz="1800" b="0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dense scenario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showing increasing demand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01492" y="4824218"/>
            <a:ext cx="1465200" cy="8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33;p5">
            <a:extLst>
              <a:ext uri="{FF2B5EF4-FFF2-40B4-BE49-F238E27FC236}">
                <a16:creationId xmlns:a16="http://schemas.microsoft.com/office/drawing/2014/main" id="{0428933A-E616-4F8D-8443-045B5CCFC32C}"/>
              </a:ext>
            </a:extLst>
          </p:cNvPr>
          <p:cNvSpPr/>
          <p:nvPr/>
        </p:nvSpPr>
        <p:spPr>
          <a:xfrm>
            <a:off x="8581304" y="1220446"/>
            <a:ext cx="63159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LiDAR Can Help?</a:t>
            </a:r>
            <a:endParaRPr dirty="0"/>
          </a:p>
        </p:txBody>
      </p:sp>
      <p:sp>
        <p:nvSpPr>
          <p:cNvPr id="20" name="Google Shape;333;p5">
            <a:extLst>
              <a:ext uri="{FF2B5EF4-FFF2-40B4-BE49-F238E27FC236}">
                <a16:creationId xmlns:a16="http://schemas.microsoft.com/office/drawing/2014/main" id="{5F3690B7-E093-4DF5-8B25-909230ABD702}"/>
              </a:ext>
            </a:extLst>
          </p:cNvPr>
          <p:cNvSpPr/>
          <p:nvPr/>
        </p:nvSpPr>
        <p:spPr>
          <a:xfrm>
            <a:off x="8736371" y="1539754"/>
            <a:ext cx="22677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Rich 3D Depth Info</a:t>
            </a:r>
            <a:endParaRPr dirty="0"/>
          </a:p>
        </p:txBody>
      </p:sp>
      <p:sp>
        <p:nvSpPr>
          <p:cNvPr id="21" name="Google Shape;333;p5">
            <a:extLst>
              <a:ext uri="{FF2B5EF4-FFF2-40B4-BE49-F238E27FC236}">
                <a16:creationId xmlns:a16="http://schemas.microsoft.com/office/drawing/2014/main" id="{164AEC3E-5553-4CE6-8303-24D077BCF097}"/>
              </a:ext>
            </a:extLst>
          </p:cNvPr>
          <p:cNvSpPr/>
          <p:nvPr/>
        </p:nvSpPr>
        <p:spPr>
          <a:xfrm>
            <a:off x="8211829" y="4026643"/>
            <a:ext cx="3316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Handle Occlusion &amp; Easier Fusion</a:t>
            </a:r>
            <a:endParaRPr dirty="0"/>
          </a:p>
        </p:txBody>
      </p:sp>
      <p:sp>
        <p:nvSpPr>
          <p:cNvPr id="22" name="Google Shape;333;p5">
            <a:extLst>
              <a:ext uri="{FF2B5EF4-FFF2-40B4-BE49-F238E27FC236}">
                <a16:creationId xmlns:a16="http://schemas.microsoft.com/office/drawing/2014/main" id="{DAC1B0CB-B335-4965-8038-FE97ABD95CFE}"/>
              </a:ext>
            </a:extLst>
          </p:cNvPr>
          <p:cNvSpPr/>
          <p:nvPr/>
        </p:nvSpPr>
        <p:spPr>
          <a:xfrm>
            <a:off x="8211829" y="6283259"/>
            <a:ext cx="3316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Lighting Independent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"/>
          <p:cNvSpPr/>
          <p:nvPr/>
        </p:nvSpPr>
        <p:spPr>
          <a:xfrm>
            <a:off x="365554" y="1177010"/>
            <a:ext cx="11315067" cy="929202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6"/>
          <p:cNvSpPr/>
          <p:nvPr/>
        </p:nvSpPr>
        <p:spPr>
          <a:xfrm>
            <a:off x="365554" y="2813538"/>
            <a:ext cx="5499100" cy="3421790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6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"/>
          <p:cNvSpPr/>
          <p:nvPr/>
        </p:nvSpPr>
        <p:spPr>
          <a:xfrm>
            <a:off x="419696" y="1443841"/>
            <a:ext cx="105240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Objective:</a:t>
            </a: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develop a Crowd Pedestrian Detection Deep learning model using LiDAR sensor data only</a:t>
            </a: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50" name="Google Shape;350;p6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Objective &amp; Scope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6"/>
          <p:cNvSpPr/>
          <p:nvPr/>
        </p:nvSpPr>
        <p:spPr>
          <a:xfrm>
            <a:off x="473838" y="3096007"/>
            <a:ext cx="4879212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 1 : Augment Dataset Generation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Augment dataset from KITTI/ Waymo Open Dataset for Dense scenario</a:t>
            </a:r>
            <a:endParaRPr dirty="0"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Pedestrian to be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densely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placed on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terrain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Street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without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collision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other points</a:t>
            </a:r>
            <a:endParaRPr dirty="0"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 will be used for Capstone project and future R&amp;D projects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Index: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7000+ training point cloud frames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"/>
          <p:cNvSpPr/>
          <p:nvPr/>
        </p:nvSpPr>
        <p:spPr>
          <a:xfrm>
            <a:off x="6181521" y="2813538"/>
            <a:ext cx="5499100" cy="3421790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6"/>
          <p:cNvSpPr/>
          <p:nvPr/>
        </p:nvSpPr>
        <p:spPr>
          <a:xfrm>
            <a:off x="6289804" y="3096007"/>
            <a:ext cx="5536642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 2 : Develop a Crowd Pedestrian Detection model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 on point cloud data independently</a:t>
            </a:r>
            <a:endParaRPr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 point cloud frames and detected Pedestrian under dense scenario</a:t>
            </a:r>
            <a:endParaRPr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 Business application such as cross-line counting and regional people counting</a:t>
            </a:r>
            <a:endParaRPr/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Index: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Better than benchmark pointRCNN under dense scenario </a:t>
            </a:r>
            <a:endParaRPr/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"/>
          <p:cNvSpPr/>
          <p:nvPr/>
        </p:nvSpPr>
        <p:spPr>
          <a:xfrm>
            <a:off x="365554" y="1634978"/>
            <a:ext cx="5499100" cy="3922542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6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Deliverable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6"/>
          <p:cNvSpPr/>
          <p:nvPr/>
        </p:nvSpPr>
        <p:spPr>
          <a:xfrm>
            <a:off x="473838" y="1917447"/>
            <a:ext cx="487921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 1 : Augment Dataset Generation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3">
              <a:buSzPts val="1800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Dataset with 7000+ training point cloud frames with Pedestrian randomly and densely on the street</a:t>
            </a: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 to Sponsor:</a:t>
            </a:r>
            <a:endParaRPr dirty="0"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pretrain detection model using the dataset</a:t>
            </a:r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SG" sz="1800" dirty="0">
                <a:latin typeface="Calibri"/>
                <a:ea typeface="Calibri"/>
                <a:cs typeface="Calibri"/>
                <a:sym typeface="Calibri"/>
              </a:rPr>
              <a:t>To pretrain multi lidar fusion model using the dataset</a:t>
            </a:r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future Improve the dataset and potentially release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"/>
          <p:cNvSpPr/>
          <p:nvPr/>
        </p:nvSpPr>
        <p:spPr>
          <a:xfrm>
            <a:off x="6181521" y="1634978"/>
            <a:ext cx="5499100" cy="3922542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6"/>
          <p:cNvSpPr/>
          <p:nvPr/>
        </p:nvSpPr>
        <p:spPr>
          <a:xfrm>
            <a:off x="6289804" y="1917447"/>
            <a:ext cx="5536642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 2 : Develop a Crowd Pedestrian Detection model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3D detection </a:t>
            </a:r>
            <a:r>
              <a:rPr lang="en-SG" sz="1800" dirty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odel under dense scenario</a:t>
            </a:r>
            <a:endParaRPr dirty="0"/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SG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lvl="3">
              <a:buSzPts val="1800"/>
            </a:pPr>
            <a:r>
              <a:rPr lang="en-SG" sz="18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Value to Sponsor:</a:t>
            </a:r>
            <a:endParaRPr lang="en-SG" sz="1800" dirty="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85750" lvl="3" indent="-285750">
              <a:buSzPts val="1800"/>
              <a:buFont typeface="Arial" panose="020B0604020202020204" pitchFamily="34" charset="0"/>
              <a:buChar char="•"/>
            </a:pPr>
            <a:r>
              <a:rPr lang="en-SG" sz="1800" dirty="0">
                <a:latin typeface="Calibri" panose="020F0502020204030204" pitchFamily="34" charset="0"/>
                <a:cs typeface="Calibri" panose="020F0502020204030204" pitchFamily="34" charset="0"/>
              </a:rPr>
              <a:t>To future generate SDK for POC &amp; Demo </a:t>
            </a:r>
          </a:p>
          <a:p>
            <a:pPr marL="285750" lvl="3" indent="-285750">
              <a:buSzPts val="1800"/>
              <a:buFont typeface="Arial" panose="020B0604020202020204" pitchFamily="34" charset="0"/>
              <a:buChar char="•"/>
            </a:pPr>
            <a:r>
              <a:rPr lang="en-SG" sz="1800" dirty="0">
                <a:latin typeface="Calibri" panose="020F0502020204030204" pitchFamily="34" charset="0"/>
                <a:cs typeface="Calibri" panose="020F0502020204030204" pitchFamily="34" charset="0"/>
              </a:rPr>
              <a:t>Act as Baseline model for multi LiDAR fusion Research</a:t>
            </a:r>
          </a:p>
        </p:txBody>
      </p:sp>
    </p:spTree>
    <p:extLst>
      <p:ext uri="{BB962C8B-B14F-4D97-AF65-F5344CB8AC3E}">
        <p14:creationId xmlns:p14="http://schemas.microsoft.com/office/powerpoint/2010/main" val="206041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lang="en-SG"/>
              <a:t>Agenda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endParaRPr/>
          </a:p>
        </p:txBody>
      </p:sp>
      <p:sp>
        <p:nvSpPr>
          <p:cNvPr id="187" name="Google Shape;187;p2"/>
          <p:cNvSpPr txBox="1"/>
          <p:nvPr/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 Company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Objective &amp; Scope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Project Deliverable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1: 3D Data Augmentation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Dataset Exploring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 Augmentation Key Consideration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Design &amp; Primary result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2: 3D Detection Model</a:t>
            </a:r>
            <a:endParaRPr lang="en-SG"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Literature Review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SG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buSzPts val="2400"/>
              <a:buFont typeface="Arial"/>
              <a:buChar char="•"/>
            </a:pPr>
            <a:r>
              <a:rPr lang="en-SG" sz="2400" b="1" dirty="0"/>
              <a:t>Plan and Schedule</a:t>
            </a:r>
            <a:endParaRPr lang="en-SG" dirty="0"/>
          </a:p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SG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345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Exploring - </a:t>
            </a:r>
            <a:r>
              <a:rPr lang="en-SG" sz="2200">
                <a:latin typeface="Helvetica Neue"/>
                <a:ea typeface="Helvetica Neue"/>
                <a:cs typeface="Helvetica Neue"/>
                <a:sym typeface="Helvetica Neue"/>
              </a:rPr>
              <a:t>3D LiDAR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</a:t>
            </a:r>
            <a:r>
              <a:rPr lang="en-SG" sz="2200">
                <a:latin typeface="Helvetica Neue"/>
                <a:ea typeface="Helvetica Neue"/>
                <a:cs typeface="Helvetica Neue"/>
                <a:sym typeface="Helvetica Neue"/>
              </a:rPr>
              <a:t>asets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67" name="Google Shape;367;p8"/>
          <p:cNvGraphicFramePr/>
          <p:nvPr>
            <p:extLst>
              <p:ext uri="{D42A27DB-BD31-4B8C-83A1-F6EECF244321}">
                <p14:modId xmlns:p14="http://schemas.microsoft.com/office/powerpoint/2010/main" val="292495469"/>
              </p:ext>
            </p:extLst>
          </p:nvPr>
        </p:nvGraphicFramePr>
        <p:xfrm>
          <a:off x="306913" y="1765250"/>
          <a:ext cx="11325225" cy="4967880"/>
        </p:xfrm>
        <a:graphic>
          <a:graphicData uri="http://schemas.openxmlformats.org/drawingml/2006/table">
            <a:tbl>
              <a:tblPr>
                <a:noFill/>
                <a:tableStyleId>{A76D2214-DE2F-4948-AA15-3EF755ED004F}</a:tableStyleId>
              </a:tblPr>
              <a:tblGrid>
                <a:gridCol w="246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9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9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575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Datasets for 3D Object Detection and Tracking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Name &amp; Reference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Year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#Scenes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#Classes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#Annotated Frames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#3D Boxes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Scene Type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Sensors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KITTI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15K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200K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SUN RGB-D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5K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65K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Indoor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RGB-D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ScanNetV2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1.5K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/>
                        <a:t>-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Indoor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Mesh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H3D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160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27K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1.1M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Argoverse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113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44K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993K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Lyft L5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366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46K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1.3M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A*3D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39K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230K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Semantic KITTI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/>
                        <a:t>15K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Segmentation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Waymo Open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200K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12M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nuScenes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40K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1.4M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/>
                        <a:t>RGB &amp; LIDAR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68" name="Google Shape;368;p8"/>
          <p:cNvSpPr/>
          <p:nvPr/>
        </p:nvSpPr>
        <p:spPr>
          <a:xfrm>
            <a:off x="11687245" y="2852935"/>
            <a:ext cx="198841" cy="209905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8"/>
          <p:cNvSpPr/>
          <p:nvPr/>
        </p:nvSpPr>
        <p:spPr>
          <a:xfrm>
            <a:off x="11687245" y="5605978"/>
            <a:ext cx="198841" cy="209905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2464</Words>
  <Application>Microsoft Macintosh PowerPoint</Application>
  <PresentationFormat>Widescreen</PresentationFormat>
  <Paragraphs>589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Helvetica Neue</vt:lpstr>
      <vt:lpstr>Lato Light</vt:lpstr>
      <vt:lpstr>Calibri</vt:lpstr>
      <vt:lpstr>Microsoft YaHei</vt:lpstr>
      <vt:lpstr>Arial</vt:lpstr>
      <vt:lpstr>Merriweather Sans</vt:lpstr>
      <vt:lpstr>Office 主题​​</vt:lpstr>
      <vt:lpstr>LIDAR's Intelligent Crowd Counting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LIDAR's Intelligent Crowd Counting </dc:title>
  <dc:creator>Ian Li 李奕安</dc:creator>
  <cp:lastModifiedBy>Ankeit Taksh</cp:lastModifiedBy>
  <cp:revision>30</cp:revision>
  <dcterms:modified xsi:type="dcterms:W3CDTF">2021-09-12T08:07:02Z</dcterms:modified>
</cp:coreProperties>
</file>